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67" r:id="rId3"/>
    <p:sldId id="268" r:id="rId4"/>
    <p:sldId id="319" r:id="rId5"/>
    <p:sldId id="301" r:id="rId6"/>
    <p:sldId id="294" r:id="rId7"/>
    <p:sldId id="321" r:id="rId8"/>
    <p:sldId id="308" r:id="rId9"/>
    <p:sldId id="323" r:id="rId10"/>
    <p:sldId id="322" r:id="rId11"/>
    <p:sldId id="305" r:id="rId12"/>
    <p:sldId id="307" r:id="rId13"/>
    <p:sldId id="295" r:id="rId14"/>
    <p:sldId id="280" r:id="rId15"/>
    <p:sldId id="310" r:id="rId16"/>
    <p:sldId id="320" r:id="rId17"/>
    <p:sldId id="286" r:id="rId18"/>
    <p:sldId id="257"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1" autoAdjust="0"/>
    <p:restoredTop sz="94681"/>
  </p:normalViewPr>
  <p:slideViewPr>
    <p:cSldViewPr snapToGrid="0" snapToObjects="1">
      <p:cViewPr varScale="1">
        <p:scale>
          <a:sx n="100" d="100"/>
          <a:sy n="100" d="100"/>
        </p:scale>
        <p:origin x="90"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D72AD9-3517-4DFB-81EF-2E0EAE7C564C}" type="datetimeFigureOut">
              <a:rPr lang="en-US" smtClean="0"/>
              <a:t>1/27/2020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1CEEADF-8D7E-4D04-86CC-5EE8E3DB91BE}" type="slidenum">
              <a:rPr lang="en-US" smtClean="0"/>
              <a:t>‹#›</a:t>
            </a:fld>
            <a:endParaRPr lang="en-US" dirty="0"/>
          </a:p>
        </p:txBody>
      </p:sp>
    </p:spTree>
    <p:extLst>
      <p:ext uri="{BB962C8B-B14F-4D97-AF65-F5344CB8AC3E}">
        <p14:creationId xmlns:p14="http://schemas.microsoft.com/office/powerpoint/2010/main" val="344569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DB784DA-D0C7-4056-9D3A-757FEE830FD1}" type="datetimeFigureOut">
              <a:rPr lang="en-US" smtClean="0"/>
              <a:t>1/27/2020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B8ED33A-A38A-46C4-8EB0-3838E7E36DE6}" type="slidenum">
              <a:rPr lang="en-US" smtClean="0"/>
              <a:t>‹#›</a:t>
            </a:fld>
            <a:endParaRPr lang="en-US" dirty="0"/>
          </a:p>
        </p:txBody>
      </p:sp>
    </p:spTree>
    <p:extLst>
      <p:ext uri="{BB962C8B-B14F-4D97-AF65-F5344CB8AC3E}">
        <p14:creationId xmlns:p14="http://schemas.microsoft.com/office/powerpoint/2010/main" val="162058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749"/>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26095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09160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906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36742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229600" cy="1143000"/>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cxnSp>
        <p:nvCxnSpPr>
          <p:cNvPr id="14" name="Straight Connector 13"/>
          <p:cNvCxnSpPr/>
          <p:nvPr userDrawn="1"/>
        </p:nvCxnSpPr>
        <p:spPr>
          <a:xfrm>
            <a:off x="403497" y="1137763"/>
            <a:ext cx="8235305"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022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9297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11226" y="-332128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300760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4589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6419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326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56379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6779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EDF1-24C4-F249-AA09-320D6DE1BC36}" type="datetimeFigureOut">
              <a:rPr lang="en-US" smtClean="0"/>
              <a:t>1/27/2020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54A0-AD48-CF47-B94C-5C85BFD8FDBE}" type="slidenum">
              <a:rPr lang="en-US" smtClean="0"/>
              <a:t>‹#›</a:t>
            </a:fld>
            <a:endParaRPr lang="en-US" dirty="0"/>
          </a:p>
        </p:txBody>
      </p:sp>
      <p:pic>
        <p:nvPicPr>
          <p:cNvPr id="7" name="Picture 6" descr="footer@3x.png"/>
          <p:cNvPicPr>
            <a:picLocks noChangeAspect="1"/>
          </p:cNvPicPr>
          <p:nvPr userDrawn="1"/>
        </p:nvPicPr>
        <p:blipFill rotWithShape="1">
          <a:blip r:embed="rId13">
            <a:extLst>
              <a:ext uri="{28A0092B-C50C-407E-A947-70E740481C1C}">
                <a14:useLocalDpi xmlns:a14="http://schemas.microsoft.com/office/drawing/2010/main" val="0"/>
              </a:ext>
            </a:extLst>
          </a:blip>
          <a:srcRect l="26308" t="55982" r="4350" b="27430"/>
          <a:stretch/>
        </p:blipFill>
        <p:spPr>
          <a:xfrm>
            <a:off x="0" y="4994259"/>
            <a:ext cx="9144000" cy="1863742"/>
          </a:xfrm>
          <a:prstGeom prst="rect">
            <a:avLst/>
          </a:prstGeom>
        </p:spPr>
      </p:pic>
      <p:pic>
        <p:nvPicPr>
          <p:cNvPr id="8" name="Picture 7" descr="DO_logo_white_hor@3x.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94079" y="5905826"/>
            <a:ext cx="2084836" cy="453225"/>
          </a:xfrm>
          <a:prstGeom prst="rect">
            <a:avLst/>
          </a:prstGeom>
        </p:spPr>
      </p:pic>
      <p:sp>
        <p:nvSpPr>
          <p:cNvPr id="9" name="TextBox 8"/>
          <p:cNvSpPr txBox="1"/>
          <p:nvPr userDrawn="1"/>
        </p:nvSpPr>
        <p:spPr>
          <a:xfrm>
            <a:off x="1305770" y="6474585"/>
            <a:ext cx="7578217" cy="369332"/>
          </a:xfrm>
          <a:prstGeom prst="rect">
            <a:avLst/>
          </a:prstGeom>
          <a:noFill/>
        </p:spPr>
        <p:txBody>
          <a:bodyPr wrap="square" rtlCol="0">
            <a:spAutoFit/>
          </a:bodyPr>
          <a:lstStyle/>
          <a:p>
            <a:pPr algn="r"/>
            <a:r>
              <a:rPr lang="en-US" sz="900" spc="300" dirty="0">
                <a:solidFill>
                  <a:schemeClr val="bg1"/>
                </a:solidFill>
                <a:latin typeface="Calibri Light"/>
                <a:cs typeface="Calibri Light"/>
              </a:rPr>
              <a:t>Chandler-Gilbert | Estrella Mountain | GateWay | Glendale | Mesa | Paradise Valley | Phoenix | Rio Salado | Scottsdale | South Mountain</a:t>
            </a:r>
          </a:p>
        </p:txBody>
      </p:sp>
    </p:spTree>
    <p:extLst>
      <p:ext uri="{BB962C8B-B14F-4D97-AF65-F5344CB8AC3E}">
        <p14:creationId xmlns:p14="http://schemas.microsoft.com/office/powerpoint/2010/main" val="243580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330" y="1803575"/>
            <a:ext cx="8224870" cy="1248629"/>
          </a:xfrm>
        </p:spPr>
        <p:txBody>
          <a:bodyPr>
            <a:normAutofit fontScale="90000"/>
          </a:bodyPr>
          <a:lstStyle/>
          <a:p>
            <a:r>
              <a:rPr lang="en-US" sz="4000" dirty="0"/>
              <a:t/>
            </a:r>
            <a:br>
              <a:rPr lang="en-US" sz="4000" dirty="0"/>
            </a:br>
            <a:r>
              <a:rPr lang="en-US" sz="4000" dirty="0"/>
              <a:t/>
            </a:r>
            <a:br>
              <a:rPr lang="en-US" sz="4000" dirty="0"/>
            </a:br>
            <a:endParaRPr lang="en-US" dirty="0"/>
          </a:p>
        </p:txBody>
      </p:sp>
      <p:sp>
        <p:nvSpPr>
          <p:cNvPr id="3" name="Subtitle 2"/>
          <p:cNvSpPr>
            <a:spLocks noGrp="1"/>
          </p:cNvSpPr>
          <p:nvPr>
            <p:ph type="subTitle" idx="1"/>
          </p:nvPr>
        </p:nvSpPr>
        <p:spPr>
          <a:xfrm>
            <a:off x="690113" y="3007743"/>
            <a:ext cx="7884544" cy="2409646"/>
          </a:xfrm>
        </p:spPr>
        <p:txBody>
          <a:bodyPr>
            <a:normAutofit fontScale="77500" lnSpcReduction="20000"/>
          </a:bodyPr>
          <a:lstStyle/>
          <a:p>
            <a:pPr algn="l"/>
            <a:endParaRPr lang="en-US" sz="2400" i="1" dirty="0">
              <a:solidFill>
                <a:schemeClr val="tx1"/>
              </a:solidFill>
              <a:latin typeface="Georgia" panose="02040502050405020303" pitchFamily="18" charset="0"/>
            </a:endParaRPr>
          </a:p>
          <a:p>
            <a:r>
              <a:rPr lang="en-US" sz="2400" b="1" i="1" dirty="0">
                <a:solidFill>
                  <a:schemeClr val="tx1"/>
                </a:solidFill>
                <a:latin typeface="Georgia" panose="02040502050405020303" pitchFamily="18" charset="0"/>
              </a:rPr>
              <a:t>Office of the General Counsel</a:t>
            </a:r>
          </a:p>
          <a:p>
            <a:r>
              <a:rPr lang="en-US" sz="2400" b="1" i="1" dirty="0">
                <a:solidFill>
                  <a:schemeClr val="tx1"/>
                </a:solidFill>
                <a:latin typeface="Georgia" panose="02040502050405020303" pitchFamily="18" charset="0"/>
              </a:rPr>
              <a:t>Maricopa County Community College District</a:t>
            </a:r>
          </a:p>
          <a:p>
            <a:pPr algn="l"/>
            <a:endParaRPr lang="en-US" sz="2400" b="1" i="1" dirty="0">
              <a:solidFill>
                <a:schemeClr val="tx1"/>
              </a:solidFill>
              <a:latin typeface="Georgia" panose="02040502050405020303" pitchFamily="18" charset="0"/>
            </a:endParaRPr>
          </a:p>
          <a:p>
            <a:pPr algn="l"/>
            <a:r>
              <a:rPr lang="en-US" sz="2400" b="1" i="1" dirty="0">
                <a:solidFill>
                  <a:schemeClr val="tx1"/>
                </a:solidFill>
                <a:latin typeface="Georgia" panose="02040502050405020303" pitchFamily="18" charset="0"/>
              </a:rPr>
              <a:t>Melissa Flores (480) 731-8418</a:t>
            </a:r>
          </a:p>
          <a:p>
            <a:pPr algn="l"/>
            <a:r>
              <a:rPr lang="en-US" sz="2400" b="1" i="1" dirty="0">
                <a:solidFill>
                  <a:schemeClr val="tx1"/>
                </a:solidFill>
                <a:latin typeface="Georgia" panose="02040502050405020303" pitchFamily="18" charset="0"/>
              </a:rPr>
              <a:t>Associate General Counsel, Sr.</a:t>
            </a:r>
          </a:p>
          <a:p>
            <a:pPr algn="l"/>
            <a:r>
              <a:rPr lang="en-US" sz="2400" b="1" i="1" dirty="0">
                <a:solidFill>
                  <a:schemeClr val="tx1"/>
                </a:solidFill>
                <a:latin typeface="Georgia" panose="02040502050405020303" pitchFamily="18" charset="0"/>
              </a:rPr>
              <a:t>Student/Academic Affairs </a:t>
            </a:r>
          </a:p>
          <a:p>
            <a:pPr algn="l"/>
            <a:r>
              <a:rPr lang="en-US" sz="2400" b="1" i="1" dirty="0">
                <a:solidFill>
                  <a:schemeClr val="tx1"/>
                </a:solidFill>
                <a:latin typeface="Georgia" panose="02040502050405020303" pitchFamily="18" charset="0"/>
              </a:rPr>
              <a:t>Regulatory Compliance</a:t>
            </a:r>
            <a:endParaRPr lang="en-US" i="1" dirty="0">
              <a:latin typeface="Georgia" panose="02040502050405020303" pitchFamily="18" charset="0"/>
            </a:endParaRPr>
          </a:p>
        </p:txBody>
      </p:sp>
      <p:sp>
        <p:nvSpPr>
          <p:cNvPr id="4" name="TextBox 3"/>
          <p:cNvSpPr txBox="1"/>
          <p:nvPr/>
        </p:nvSpPr>
        <p:spPr>
          <a:xfrm>
            <a:off x="315936" y="1109491"/>
            <a:ext cx="8472788" cy="1569660"/>
          </a:xfrm>
          <a:prstGeom prst="rect">
            <a:avLst/>
          </a:prstGeom>
          <a:noFill/>
        </p:spPr>
        <p:txBody>
          <a:bodyPr wrap="square" rtlCol="0">
            <a:spAutoFit/>
          </a:bodyPr>
          <a:lstStyle/>
          <a:p>
            <a:pPr algn="ctr"/>
            <a:r>
              <a:rPr lang="en-US" sz="3200" b="1" dirty="0">
                <a:latin typeface="Engravers MT" panose="02090707080505020304" pitchFamily="18" charset="0"/>
              </a:rPr>
              <a:t>THE interactive process</a:t>
            </a:r>
          </a:p>
          <a:p>
            <a:pPr algn="ctr"/>
            <a:endParaRPr lang="en-US" sz="3200" b="1" dirty="0">
              <a:latin typeface="Engravers MT" panose="02090707080505020304" pitchFamily="18" charset="0"/>
            </a:endParaRPr>
          </a:p>
        </p:txBody>
      </p:sp>
    </p:spTree>
    <p:extLst>
      <p:ext uri="{BB962C8B-B14F-4D97-AF65-F5344CB8AC3E}">
        <p14:creationId xmlns:p14="http://schemas.microsoft.com/office/powerpoint/2010/main" val="349607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41301"/>
            <a:ext cx="8229600" cy="5511800"/>
          </a:xfrm>
        </p:spPr>
        <p:txBody>
          <a:bodyPr>
            <a:normAutofit fontScale="85000" lnSpcReduction="10000"/>
          </a:bodyPr>
          <a:lstStyle/>
          <a:p>
            <a:pPr marL="0" indent="0">
              <a:buNone/>
            </a:pPr>
            <a:r>
              <a:rPr lang="en-US" dirty="0" smtClean="0"/>
              <a:t>Caesar attended an intake meeting with your DRS office and arrives with no documentation. </a:t>
            </a:r>
          </a:p>
          <a:p>
            <a:pPr marL="0" indent="0">
              <a:buNone/>
            </a:pPr>
            <a:r>
              <a:rPr lang="en-US" dirty="0" smtClean="0"/>
              <a:t>He says he wants to have the same accommodations he received in high school and tells you his 504 plan afforded him bus transportation to and from school, a personal aide, a modified class schedule, typed copies of class notes, extra time for exams. He also was trained on dragon voice recognition software and given a copy of the software program to take home.  He also discloses he takes medication for depression since his accident. During the meeting you observe Caesar’s limited use of his hands. Caesar says he is excited to participate in college activities, such as attending sporting events and joining student clubs and organizations. </a:t>
            </a:r>
            <a:endParaRPr lang="en-US" dirty="0"/>
          </a:p>
        </p:txBody>
      </p:sp>
    </p:spTree>
    <p:extLst>
      <p:ext uri="{BB962C8B-B14F-4D97-AF65-F5344CB8AC3E}">
        <p14:creationId xmlns:p14="http://schemas.microsoft.com/office/powerpoint/2010/main" val="400667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Algerian" panose="04020705040A02060702" pitchFamily="82" charset="0"/>
              </a:rPr>
              <a:t> questions</a:t>
            </a:r>
            <a:endParaRPr lang="en-US" dirty="0">
              <a:latin typeface="Algerian" panose="04020705040A02060702" pitchFamily="82" charset="0"/>
            </a:endParaRPr>
          </a:p>
        </p:txBody>
      </p:sp>
      <p:sp>
        <p:nvSpPr>
          <p:cNvPr id="3" name="Content Placeholder 2"/>
          <p:cNvSpPr>
            <a:spLocks noGrp="1"/>
          </p:cNvSpPr>
          <p:nvPr>
            <p:ph idx="1"/>
          </p:nvPr>
        </p:nvSpPr>
        <p:spPr>
          <a:xfrm>
            <a:off x="331515" y="1205346"/>
            <a:ext cx="8549249" cy="4408054"/>
          </a:xfrm>
        </p:spPr>
        <p:txBody>
          <a:bodyPr>
            <a:normAutofit fontScale="92500" lnSpcReduction="20000"/>
          </a:bodyPr>
          <a:lstStyle/>
          <a:p>
            <a:pPr marL="514350" indent="-514350">
              <a:buAutoNum type="arabicPeriod"/>
            </a:pPr>
            <a:r>
              <a:rPr lang="en-US" sz="2800" dirty="0" smtClean="0">
                <a:latin typeface="Georgia" panose="02040502050405020303" pitchFamily="18" charset="0"/>
              </a:rPr>
              <a:t>Do you have enough information to determine reasonable academic accommodations/adjustments? Are there other things you would need to know in the intake interview? What additional questions would you ask? </a:t>
            </a:r>
          </a:p>
          <a:p>
            <a:pPr marL="514350" indent="-514350">
              <a:buAutoNum type="arabicPeriod"/>
            </a:pPr>
            <a:r>
              <a:rPr lang="en-US" sz="2800" dirty="0" smtClean="0">
                <a:latin typeface="Georgia" panose="02040502050405020303" pitchFamily="18" charset="0"/>
              </a:rPr>
              <a:t>How do you address the accommodations Caesar had in high school and his expectation that they will continue?</a:t>
            </a:r>
          </a:p>
          <a:p>
            <a:pPr marL="514350" indent="-514350">
              <a:buAutoNum type="arabicPeriod"/>
            </a:pPr>
            <a:r>
              <a:rPr lang="en-US" sz="2800" dirty="0" smtClean="0">
                <a:latin typeface="Georgia" panose="02040502050405020303" pitchFamily="18" charset="0"/>
              </a:rPr>
              <a:t>What documentation do you need to support Caesar’s accommodation requests?</a:t>
            </a:r>
          </a:p>
          <a:p>
            <a:pPr marL="514350" indent="-514350">
              <a:buAutoNum type="arabicPeriod"/>
            </a:pPr>
            <a:r>
              <a:rPr lang="en-US" sz="2800" dirty="0" smtClean="0">
                <a:latin typeface="Georgia" panose="02040502050405020303" pitchFamily="18" charset="0"/>
              </a:rPr>
              <a:t>What kinds of accommodations should you consider for the extra-curricular activities Caesar mentioned?</a:t>
            </a:r>
          </a:p>
          <a:p>
            <a:pPr marL="514350" indent="-514350">
              <a:buAutoNum type="arabicPeriod"/>
            </a:pPr>
            <a:endParaRPr lang="en-US" sz="2800" dirty="0" smtClean="0">
              <a:latin typeface="Georgia" panose="02040502050405020303" pitchFamily="18" charset="0"/>
            </a:endParaRPr>
          </a:p>
          <a:p>
            <a:pPr marL="0" indent="0">
              <a:buNone/>
            </a:pPr>
            <a:endParaRPr lang="en-US" sz="2800" dirty="0">
              <a:latin typeface="Georgia" panose="02040502050405020303" pitchFamily="18" charset="0"/>
            </a:endParaRPr>
          </a:p>
        </p:txBody>
      </p:sp>
    </p:spTree>
    <p:extLst>
      <p:ext uri="{BB962C8B-B14F-4D97-AF65-F5344CB8AC3E}">
        <p14:creationId xmlns:p14="http://schemas.microsoft.com/office/powerpoint/2010/main" val="65172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14" y="274638"/>
            <a:ext cx="8585341" cy="1143000"/>
          </a:xfrm>
        </p:spPr>
        <p:txBody>
          <a:bodyPr>
            <a:normAutofit fontScale="90000"/>
          </a:bodyPr>
          <a:lstStyle/>
          <a:p>
            <a:r>
              <a:rPr lang="en-US" b="1" dirty="0"/>
              <a:t>Services Available Through 3rd Parties</a:t>
            </a:r>
            <a:br>
              <a:rPr lang="en-US" b="1" dirty="0"/>
            </a:br>
            <a:endParaRPr lang="en-US" dirty="0"/>
          </a:p>
        </p:txBody>
      </p:sp>
      <p:sp>
        <p:nvSpPr>
          <p:cNvPr id="3" name="Content Placeholder 2"/>
          <p:cNvSpPr>
            <a:spLocks noGrp="1"/>
          </p:cNvSpPr>
          <p:nvPr>
            <p:ph idx="1"/>
          </p:nvPr>
        </p:nvSpPr>
        <p:spPr>
          <a:xfrm>
            <a:off x="145606" y="1068780"/>
            <a:ext cx="8771250" cy="5057384"/>
          </a:xfrm>
        </p:spPr>
        <p:txBody>
          <a:bodyPr>
            <a:normAutofit/>
          </a:bodyPr>
          <a:lstStyle/>
          <a:p>
            <a:pPr marL="0" indent="0">
              <a:buNone/>
            </a:pPr>
            <a:r>
              <a:rPr lang="en-US" dirty="0" smtClean="0"/>
              <a:t>Are you required to accept services </a:t>
            </a:r>
            <a:r>
              <a:rPr lang="en-US" dirty="0" smtClean="0"/>
              <a:t>provided a student by a third party?</a:t>
            </a:r>
          </a:p>
          <a:p>
            <a:pPr marL="0" indent="0">
              <a:buNone/>
            </a:pPr>
            <a:r>
              <a:rPr lang="en-US" b="1" dirty="0" smtClean="0"/>
              <a:t>Personal care </a:t>
            </a:r>
            <a:r>
              <a:rPr lang="en-US" b="1" dirty="0" smtClean="0"/>
              <a:t>assistants in the classroom</a:t>
            </a:r>
            <a:endParaRPr lang="en-US" b="1" dirty="0"/>
          </a:p>
          <a:p>
            <a:pPr marL="0" indent="0">
              <a:buNone/>
            </a:pPr>
            <a:r>
              <a:rPr lang="en-US" b="1" dirty="0"/>
              <a:t>Orientation and </a:t>
            </a:r>
            <a:r>
              <a:rPr lang="en-US" b="1" dirty="0"/>
              <a:t>m</a:t>
            </a:r>
            <a:r>
              <a:rPr lang="en-US" b="1" dirty="0" smtClean="0"/>
              <a:t>obility services </a:t>
            </a:r>
            <a:endParaRPr lang="en-US" b="1" dirty="0"/>
          </a:p>
          <a:p>
            <a:pPr marL="0" indent="0">
              <a:buNone/>
            </a:pPr>
            <a:r>
              <a:rPr lang="en-US" b="1" dirty="0" smtClean="0"/>
              <a:t>Personal devices</a:t>
            </a:r>
            <a:endParaRPr lang="en-US" b="1" dirty="0">
              <a:latin typeface="Georgia" panose="02040502050405020303" pitchFamily="18" charset="0"/>
            </a:endParaRPr>
          </a:p>
        </p:txBody>
      </p:sp>
    </p:spTree>
    <p:extLst>
      <p:ext uri="{BB962C8B-B14F-4D97-AF65-F5344CB8AC3E}">
        <p14:creationId xmlns:p14="http://schemas.microsoft.com/office/powerpoint/2010/main" val="171791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rgbClr val="FFC000"/>
                </a:solidFill>
                <a:latin typeface="Algerian" panose="04020705040A02060702" pitchFamily="82" charset="0"/>
              </a:rPr>
              <a:t>TIPS:</a:t>
            </a:r>
            <a:endParaRPr lang="en-US" b="1" dirty="0">
              <a:solidFill>
                <a:srgbClr val="FFC000"/>
              </a:solidFill>
              <a:latin typeface="Algerian" panose="04020705040A02060702" pitchFamily="82" charset="0"/>
            </a:endParaRPr>
          </a:p>
        </p:txBody>
      </p:sp>
      <p:sp>
        <p:nvSpPr>
          <p:cNvPr id="8" name="Content Placeholder 7"/>
          <p:cNvSpPr>
            <a:spLocks noGrp="1"/>
          </p:cNvSpPr>
          <p:nvPr>
            <p:ph idx="1"/>
          </p:nvPr>
        </p:nvSpPr>
        <p:spPr>
          <a:xfrm>
            <a:off x="193965" y="1135465"/>
            <a:ext cx="8672944" cy="4933740"/>
          </a:xfrm>
        </p:spPr>
        <p:txBody>
          <a:bodyPr>
            <a:noAutofit/>
          </a:bodyPr>
          <a:lstStyle/>
          <a:p>
            <a:pPr marL="0" indent="0">
              <a:buNone/>
            </a:pPr>
            <a:r>
              <a:rPr lang="en-US" sz="2100" b="1" dirty="0" smtClean="0">
                <a:latin typeface="Georgia" panose="02040502050405020303" pitchFamily="18" charset="0"/>
              </a:rPr>
              <a:t>1. Aim to Succeed: </a:t>
            </a:r>
            <a:r>
              <a:rPr lang="en-US" sz="2100" dirty="0" smtClean="0">
                <a:latin typeface="Georgia" panose="02040502050405020303" pitchFamily="18" charset="0"/>
              </a:rPr>
              <a:t>“Success” is finding a way for the student to access the educational environment and activities as do their non-disabled peers.  </a:t>
            </a:r>
          </a:p>
          <a:p>
            <a:pPr marL="0" indent="0">
              <a:buNone/>
            </a:pPr>
            <a:r>
              <a:rPr lang="en-US" sz="2100" b="1" dirty="0" smtClean="0">
                <a:latin typeface="Georgia" panose="02040502050405020303" pitchFamily="18" charset="0"/>
              </a:rPr>
              <a:t>2. Keep Searching for Success: </a:t>
            </a:r>
            <a:r>
              <a:rPr lang="en-US" sz="2100" dirty="0" smtClean="0">
                <a:latin typeface="Georgia" panose="02040502050405020303" pitchFamily="18" charset="0"/>
              </a:rPr>
              <a:t>Strive to overcome obstacles. Avoid a “take it or leave it” approach. </a:t>
            </a:r>
          </a:p>
          <a:p>
            <a:pPr marL="0" indent="0">
              <a:buNone/>
            </a:pPr>
            <a:r>
              <a:rPr lang="en-US" sz="2100" b="1" dirty="0" smtClean="0">
                <a:latin typeface="Georgia" panose="02040502050405020303" pitchFamily="18" charset="0"/>
              </a:rPr>
              <a:t>3. Talk with the Student: </a:t>
            </a:r>
            <a:r>
              <a:rPr lang="en-US" sz="2100" dirty="0" smtClean="0">
                <a:latin typeface="Georgia" panose="02040502050405020303" pitchFamily="18" charset="0"/>
              </a:rPr>
              <a:t>Face-to-face is preferred; telephone contact is a distant second. Avoid text messaging and email, at least for the initial discussion. </a:t>
            </a:r>
          </a:p>
          <a:p>
            <a:pPr marL="0" indent="0">
              <a:buNone/>
            </a:pPr>
            <a:r>
              <a:rPr lang="en-US" sz="2100" b="1" dirty="0" smtClean="0">
                <a:latin typeface="Georgia" panose="02040502050405020303" pitchFamily="18" charset="0"/>
              </a:rPr>
              <a:t>4. Involve Necessary Parties: </a:t>
            </a:r>
            <a:r>
              <a:rPr lang="en-US" sz="2100" dirty="0" smtClean="0">
                <a:latin typeface="Georgia" panose="02040502050405020303" pitchFamily="18" charset="0"/>
              </a:rPr>
              <a:t>Necessary parties might include public safety, facilities, or faculty members. It is important to consult others when the situation requires it.</a:t>
            </a:r>
          </a:p>
          <a:p>
            <a:pPr marL="0" indent="0">
              <a:buNone/>
            </a:pPr>
            <a:r>
              <a:rPr lang="en-US" sz="2100" b="1" dirty="0" smtClean="0">
                <a:latin typeface="Georgia" panose="02040502050405020303" pitchFamily="18" charset="0"/>
              </a:rPr>
              <a:t>5. Keep the Student Involved: </a:t>
            </a:r>
            <a:r>
              <a:rPr lang="en-US" sz="2100" dirty="0" smtClean="0">
                <a:latin typeface="Georgia" panose="02040502050405020303" pitchFamily="18" charset="0"/>
              </a:rPr>
              <a:t>Keep the dialogue and fact-gathering moving. Involve the student in obtaining information</a:t>
            </a:r>
            <a:r>
              <a:rPr lang="en-US" sz="2200" dirty="0" smtClean="0">
                <a:latin typeface="Georgia" panose="02040502050405020303" pitchFamily="18" charset="0"/>
              </a:rPr>
              <a:t>. </a:t>
            </a:r>
          </a:p>
        </p:txBody>
      </p:sp>
    </p:spTree>
    <p:extLst>
      <p:ext uri="{BB962C8B-B14F-4D97-AF65-F5344CB8AC3E}">
        <p14:creationId xmlns:p14="http://schemas.microsoft.com/office/powerpoint/2010/main" val="305983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82" y="274638"/>
            <a:ext cx="8896709" cy="866906"/>
          </a:xfrm>
        </p:spPr>
        <p:txBody>
          <a:bodyPr>
            <a:noAutofit/>
          </a:bodyPr>
          <a:lstStyle/>
          <a:p>
            <a:r>
              <a:rPr lang="en-US" sz="4800" b="1" dirty="0">
                <a:solidFill>
                  <a:srgbClr val="FFC000"/>
                </a:solidFill>
                <a:latin typeface="Algerian" panose="04020705040A02060702" pitchFamily="82" charset="0"/>
              </a:rPr>
              <a:t>TIPS:</a:t>
            </a:r>
            <a:endParaRPr lang="en-US" sz="4800" dirty="0">
              <a:latin typeface="Algerian" panose="04020705040A02060702" pitchFamily="82" charset="0"/>
            </a:endParaRPr>
          </a:p>
        </p:txBody>
      </p:sp>
      <p:sp>
        <p:nvSpPr>
          <p:cNvPr id="3" name="Content Placeholder 2"/>
          <p:cNvSpPr>
            <a:spLocks noGrp="1"/>
          </p:cNvSpPr>
          <p:nvPr>
            <p:ph idx="1"/>
          </p:nvPr>
        </p:nvSpPr>
        <p:spPr>
          <a:xfrm>
            <a:off x="201283" y="1141544"/>
            <a:ext cx="8668979" cy="4735921"/>
          </a:xfrm>
        </p:spPr>
        <p:txBody>
          <a:bodyPr>
            <a:normAutofit fontScale="77500" lnSpcReduction="20000"/>
          </a:bodyPr>
          <a:lstStyle/>
          <a:p>
            <a:pPr marL="0" indent="0">
              <a:buNone/>
            </a:pPr>
            <a:r>
              <a:rPr lang="en-US" b="1" dirty="0">
                <a:latin typeface="Georgia" panose="02040502050405020303" pitchFamily="18" charset="0"/>
              </a:rPr>
              <a:t>6. Document Your </a:t>
            </a:r>
            <a:r>
              <a:rPr lang="en-US" b="1" dirty="0" smtClean="0">
                <a:latin typeface="Georgia" panose="02040502050405020303" pitchFamily="18" charset="0"/>
              </a:rPr>
              <a:t>Efforts: </a:t>
            </a:r>
            <a:r>
              <a:rPr lang="en-US" dirty="0">
                <a:latin typeface="Georgia" panose="02040502050405020303" pitchFamily="18" charset="0"/>
              </a:rPr>
              <a:t>Log your efforts. If you must defend your actions, the log will be invaluable. This includes documenting the reasons why an accommodation requested by the student is not reasonable or would pose an undue hardship. </a:t>
            </a:r>
          </a:p>
          <a:p>
            <a:pPr marL="0" indent="0">
              <a:buNone/>
            </a:pPr>
            <a:r>
              <a:rPr lang="en-US" b="1" dirty="0">
                <a:latin typeface="Georgia" panose="02040502050405020303" pitchFamily="18" charset="0"/>
              </a:rPr>
              <a:t>7. Be Cautious Before Blaming the Student for a Breakdown: </a:t>
            </a:r>
            <a:r>
              <a:rPr lang="en-US" dirty="0">
                <a:latin typeface="Georgia" panose="02040502050405020303" pitchFamily="18" charset="0"/>
              </a:rPr>
              <a:t>Colleges have more resources than students. When the cause of a breakdown is the issue, employers should expect to be held to a higher standard than the employee. </a:t>
            </a:r>
          </a:p>
          <a:p>
            <a:pPr marL="0" indent="0">
              <a:buNone/>
            </a:pPr>
            <a:r>
              <a:rPr lang="en-US" b="1" dirty="0">
                <a:latin typeface="Georgia" panose="02040502050405020303" pitchFamily="18" charset="0"/>
              </a:rPr>
              <a:t>8. Spend Time on the Process: </a:t>
            </a:r>
            <a:r>
              <a:rPr lang="en-US" dirty="0">
                <a:latin typeface="Georgia" panose="02040502050405020303" pitchFamily="18" charset="0"/>
              </a:rPr>
              <a:t>Take time. Spend time. Avoid a rush—real or perceived--to judgment. </a:t>
            </a:r>
          </a:p>
          <a:p>
            <a:pPr marL="0" indent="0">
              <a:buNone/>
            </a:pPr>
            <a:r>
              <a:rPr lang="en-US" b="1" dirty="0">
                <a:latin typeface="Georgia" panose="02040502050405020303" pitchFamily="18" charset="0"/>
              </a:rPr>
              <a:t>9. Engage in </a:t>
            </a:r>
            <a:r>
              <a:rPr lang="en-US" b="1" dirty="0" smtClean="0">
                <a:latin typeface="Georgia" panose="02040502050405020303" pitchFamily="18" charset="0"/>
              </a:rPr>
              <a:t>Earnest: </a:t>
            </a:r>
            <a:r>
              <a:rPr lang="en-US" dirty="0">
                <a:latin typeface="Georgia" panose="02040502050405020303" pitchFamily="18" charset="0"/>
              </a:rPr>
              <a:t>Be </a:t>
            </a:r>
            <a:r>
              <a:rPr lang="en-US" dirty="0" smtClean="0">
                <a:latin typeface="Georgia" panose="02040502050405020303" pitchFamily="18" charset="0"/>
              </a:rPr>
              <a:t>sincere and covey it </a:t>
            </a:r>
            <a:r>
              <a:rPr lang="en-US" dirty="0">
                <a:latin typeface="Georgia" panose="02040502050405020303" pitchFamily="18" charset="0"/>
              </a:rPr>
              <a:t>in your words, tone of voice, and actions.</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2646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229600" cy="889143"/>
          </a:xfrm>
        </p:spPr>
        <p:txBody>
          <a:bodyPr/>
          <a:lstStyle/>
          <a:p>
            <a:r>
              <a:rPr lang="en-US" dirty="0"/>
              <a:t>Roll Back</a:t>
            </a:r>
          </a:p>
        </p:txBody>
      </p:sp>
      <p:sp>
        <p:nvSpPr>
          <p:cNvPr id="3" name="Content Placeholder 2"/>
          <p:cNvSpPr>
            <a:spLocks noGrp="1"/>
          </p:cNvSpPr>
          <p:nvPr>
            <p:ph idx="1"/>
          </p:nvPr>
        </p:nvSpPr>
        <p:spPr>
          <a:xfrm>
            <a:off x="215496" y="1163782"/>
            <a:ext cx="8690998" cy="5011388"/>
          </a:xfrm>
        </p:spPr>
        <p:txBody>
          <a:bodyPr>
            <a:normAutofit fontScale="77500" lnSpcReduction="20000"/>
          </a:bodyPr>
          <a:lstStyle/>
          <a:p>
            <a:pPr marL="0" indent="0">
              <a:buNone/>
            </a:pPr>
            <a:r>
              <a:rPr lang="en-US" dirty="0" smtClean="0">
                <a:latin typeface="Georgia" panose="02040502050405020303" pitchFamily="18" charset="0"/>
              </a:rPr>
              <a:t>Students </a:t>
            </a:r>
            <a:r>
              <a:rPr lang="en-US" dirty="0">
                <a:latin typeface="Georgia" panose="02040502050405020303" pitchFamily="18" charset="0"/>
              </a:rPr>
              <a:t>with various disabilities </a:t>
            </a:r>
            <a:r>
              <a:rPr lang="en-US" dirty="0" smtClean="0">
                <a:latin typeface="Georgia" panose="02040502050405020303" pitchFamily="18" charset="0"/>
              </a:rPr>
              <a:t>sometimes </a:t>
            </a:r>
            <a:r>
              <a:rPr lang="en-US" dirty="0">
                <a:latin typeface="Georgia" panose="02040502050405020303" pitchFamily="18" charset="0"/>
              </a:rPr>
              <a:t>request accommodations relating to class attendance policies, test-taking, and course modification </a:t>
            </a:r>
            <a:r>
              <a:rPr lang="en-US" i="1" dirty="0" smtClean="0">
                <a:latin typeface="Georgia" panose="02040502050405020303" pitchFamily="18" charset="0"/>
              </a:rPr>
              <a:t>after</a:t>
            </a:r>
            <a:r>
              <a:rPr lang="en-US" dirty="0" smtClean="0">
                <a:latin typeface="Georgia" panose="02040502050405020303" pitchFamily="18" charset="0"/>
              </a:rPr>
              <a:t> </a:t>
            </a:r>
            <a:r>
              <a:rPr lang="en-US" dirty="0">
                <a:latin typeface="Georgia" panose="02040502050405020303" pitchFamily="18" charset="0"/>
              </a:rPr>
              <a:t>a significant portion of a semester or term has passed. </a:t>
            </a:r>
            <a:endParaRPr lang="en-US" dirty="0" smtClean="0">
              <a:latin typeface="Georgia" panose="02040502050405020303" pitchFamily="18" charset="0"/>
            </a:endParaRPr>
          </a:p>
          <a:p>
            <a:pPr marL="0" indent="0">
              <a:buNone/>
            </a:pPr>
            <a:r>
              <a:rPr lang="en-US" dirty="0" smtClean="0">
                <a:latin typeface="Georgia" panose="02040502050405020303" pitchFamily="18" charset="0"/>
              </a:rPr>
              <a:t>Students </a:t>
            </a:r>
            <a:r>
              <a:rPr lang="en-US" dirty="0">
                <a:latin typeface="Georgia" panose="02040502050405020303" pitchFamily="18" charset="0"/>
              </a:rPr>
              <a:t>often believe the ADA and Section 504 require the institution to “unwind” or “correct” these attendance and academic issues, as well as make modifications on a prospective basis. However, federal courts have consistently held that neither the ADA, nor Section 504, requires an institution to make retroactive changes to a student’s record. </a:t>
            </a:r>
            <a:endParaRPr lang="en-US" dirty="0">
              <a:latin typeface="Georgia" panose="02040502050405020303" pitchFamily="18" charset="0"/>
            </a:endParaRPr>
          </a:p>
          <a:p>
            <a:pPr marL="0" indent="0">
              <a:buNone/>
            </a:pPr>
            <a:r>
              <a:rPr lang="en-US" i="1" dirty="0" smtClean="0">
                <a:latin typeface="Georgia" panose="02040502050405020303" pitchFamily="18" charset="0"/>
              </a:rPr>
              <a:t>One caveat to this general rule is that a student who has not self-identified a disability can nonetheless fall within the protection of the ADA and Section 504 if college and university officials nonetheless “regards” the                        student as having a disability. </a:t>
            </a:r>
            <a:endParaRPr lang="en-US" i="1" dirty="0">
              <a:latin typeface="Georgia" panose="02040502050405020303" pitchFamily="18" charset="0"/>
            </a:endParaRPr>
          </a:p>
        </p:txBody>
      </p:sp>
    </p:spTree>
    <p:extLst>
      <p:ext uri="{BB962C8B-B14F-4D97-AF65-F5344CB8AC3E}">
        <p14:creationId xmlns:p14="http://schemas.microsoft.com/office/powerpoint/2010/main" val="340992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4188-BE25-F843-9ABE-5A4E167B5E87}"/>
              </a:ext>
            </a:extLst>
          </p:cNvPr>
          <p:cNvSpPr>
            <a:spLocks noGrp="1"/>
          </p:cNvSpPr>
          <p:nvPr>
            <p:ph type="title"/>
          </p:nvPr>
        </p:nvSpPr>
        <p:spPr>
          <a:xfrm>
            <a:off x="331515" y="714374"/>
            <a:ext cx="8229600" cy="703263"/>
          </a:xfrm>
        </p:spPr>
        <p:txBody>
          <a:bodyPr>
            <a:normAutofit fontScale="90000"/>
          </a:bodyPr>
          <a:lstStyle/>
          <a:p>
            <a:r>
              <a:rPr lang="en-US" b="1" dirty="0">
                <a:latin typeface="Algerian" panose="04020705040A02060702" pitchFamily="82" charset="0"/>
              </a:rPr>
              <a:t>What this means for you:</a:t>
            </a:r>
            <a:r>
              <a:rPr lang="en-US" dirty="0"/>
              <a:t/>
            </a:r>
            <a:br>
              <a:rPr lang="en-US" dirty="0"/>
            </a:br>
            <a:endParaRPr lang="en-US" dirty="0"/>
          </a:p>
        </p:txBody>
      </p:sp>
      <p:sp>
        <p:nvSpPr>
          <p:cNvPr id="3" name="Content Placeholder 2">
            <a:extLst>
              <a:ext uri="{FF2B5EF4-FFF2-40B4-BE49-F238E27FC236}">
                <a16:creationId xmlns:a16="http://schemas.microsoft.com/office/drawing/2014/main" id="{18683CA8-8739-264F-ADB7-347A1B44E4FA}"/>
              </a:ext>
            </a:extLst>
          </p:cNvPr>
          <p:cNvSpPr>
            <a:spLocks noGrp="1"/>
          </p:cNvSpPr>
          <p:nvPr>
            <p:ph idx="1"/>
          </p:nvPr>
        </p:nvSpPr>
        <p:spPr>
          <a:xfrm>
            <a:off x="457200" y="1295400"/>
            <a:ext cx="8229600" cy="4830763"/>
          </a:xfrm>
        </p:spPr>
        <p:txBody>
          <a:bodyPr>
            <a:normAutofit fontScale="70000" lnSpcReduction="20000"/>
          </a:bodyPr>
          <a:lstStyle/>
          <a:p>
            <a:r>
              <a:rPr lang="en-US" dirty="0" smtClean="0"/>
              <a:t>To </a:t>
            </a:r>
            <a:r>
              <a:rPr lang="en-US" dirty="0"/>
              <a:t>avoid potential exposure and ensure your institution’s policies and procedures are compliant:</a:t>
            </a:r>
          </a:p>
          <a:p>
            <a:r>
              <a:rPr lang="en-US" dirty="0"/>
              <a:t>P</a:t>
            </a:r>
            <a:r>
              <a:rPr lang="en-US" dirty="0" smtClean="0"/>
              <a:t>rovide </a:t>
            </a:r>
            <a:r>
              <a:rPr lang="en-US" dirty="0"/>
              <a:t>practical guidance to employees and students, as well as the offices handling accommodations requests.</a:t>
            </a:r>
          </a:p>
          <a:p>
            <a:r>
              <a:rPr lang="en-US" dirty="0"/>
              <a:t>Train mangers and faculty members so they are aware of the institution’s process for addressing accommodations requests and know to promptly refer individuals with such requests to the appropriate office or staff member(s).</a:t>
            </a:r>
          </a:p>
          <a:p>
            <a:r>
              <a:rPr lang="en-US" dirty="0"/>
              <a:t>Train managers and faculty to avoid self-diagnosing individuals with a potential disability or taking action that suggests the individual is “regarded” as having a disability (e.g., provide “one-off” accommodations on the basis of a perceived disability outside of the institution’s accommodations process).</a:t>
            </a:r>
          </a:p>
          <a:p>
            <a:r>
              <a:rPr lang="en-US" dirty="0"/>
              <a:t>Avoid “retroactive” </a:t>
            </a:r>
            <a:r>
              <a:rPr lang="en-US" dirty="0" smtClean="0"/>
              <a:t>accommodations.</a:t>
            </a:r>
            <a:endParaRPr lang="en-US" dirty="0"/>
          </a:p>
          <a:p>
            <a:endParaRPr lang="en-US" dirty="0"/>
          </a:p>
        </p:txBody>
      </p:sp>
    </p:spTree>
    <p:extLst>
      <p:ext uri="{BB962C8B-B14F-4D97-AF65-F5344CB8AC3E}">
        <p14:creationId xmlns:p14="http://schemas.microsoft.com/office/powerpoint/2010/main" val="2356926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questions clipart">
            <a:extLst>
              <a:ext uri="{FF2B5EF4-FFF2-40B4-BE49-F238E27FC236}">
                <a16:creationId xmlns:a16="http://schemas.microsoft.com/office/drawing/2014/main" id="{C59E8FFB-012C-644F-9F0B-4322DD9746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791" y="1692893"/>
            <a:ext cx="2717800" cy="2997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15C0F58-144E-D942-9A4D-21B29E57C859}"/>
              </a:ext>
            </a:extLst>
          </p:cNvPr>
          <p:cNvSpPr txBox="1"/>
          <p:nvPr/>
        </p:nvSpPr>
        <p:spPr>
          <a:xfrm>
            <a:off x="4393870" y="1555668"/>
            <a:ext cx="3844322" cy="1323439"/>
          </a:xfrm>
          <a:prstGeom prst="rect">
            <a:avLst/>
          </a:prstGeom>
          <a:noFill/>
        </p:spPr>
        <p:txBody>
          <a:bodyPr wrap="none" rtlCol="0">
            <a:spAutoFit/>
          </a:bodyPr>
          <a:lstStyle/>
          <a:p>
            <a:r>
              <a:rPr lang="en-US" sz="4000" dirty="0">
                <a:latin typeface="Georgia" panose="02040502050405020303" pitchFamily="18" charset="0"/>
              </a:rPr>
              <a:t>What questions </a:t>
            </a:r>
          </a:p>
          <a:p>
            <a:r>
              <a:rPr lang="en-US" sz="4000" dirty="0">
                <a:latin typeface="Georgia" panose="02040502050405020303" pitchFamily="18" charset="0"/>
              </a:rPr>
              <a:t>do you have?</a:t>
            </a:r>
          </a:p>
        </p:txBody>
      </p:sp>
    </p:spTree>
    <p:extLst>
      <p:ext uri="{BB962C8B-B14F-4D97-AF65-F5344CB8AC3E}">
        <p14:creationId xmlns:p14="http://schemas.microsoft.com/office/powerpoint/2010/main" val="2274795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6234" y="-198447"/>
            <a:ext cx="9253970" cy="7102752"/>
          </a:xfrm>
          <a:prstGeom prst="rect">
            <a:avLst/>
          </a:prstGeom>
          <a:solidFill>
            <a:srgbClr val="0C234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solidFill>
                <a:schemeClr val="bg1"/>
              </a:solidFill>
            </a:endParaRPr>
          </a:p>
        </p:txBody>
      </p:sp>
      <p:pic>
        <p:nvPicPr>
          <p:cNvPr id="6" name="Picture 5" descr="DO-white_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399" y="3130284"/>
            <a:ext cx="2584704" cy="560832"/>
          </a:xfrm>
          <a:prstGeom prst="rect">
            <a:avLst/>
          </a:prstGeom>
        </p:spPr>
      </p:pic>
    </p:spTree>
    <p:extLst>
      <p:ext uri="{BB962C8B-B14F-4D97-AF65-F5344CB8AC3E}">
        <p14:creationId xmlns:p14="http://schemas.microsoft.com/office/powerpoint/2010/main" val="374936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latin typeface="Algerian" panose="04020705040A02060702" pitchFamily="82" charset="0"/>
              </a:rPr>
              <a:t>What is the interactive process?</a:t>
            </a:r>
          </a:p>
        </p:txBody>
      </p:sp>
      <p:sp>
        <p:nvSpPr>
          <p:cNvPr id="6" name="Content Placeholder 5"/>
          <p:cNvSpPr>
            <a:spLocks noGrp="1"/>
          </p:cNvSpPr>
          <p:nvPr>
            <p:ph sz="half" idx="2"/>
          </p:nvPr>
        </p:nvSpPr>
        <p:spPr>
          <a:xfrm>
            <a:off x="4001984" y="1417638"/>
            <a:ext cx="4684814" cy="4051290"/>
          </a:xfrm>
        </p:spPr>
        <p:txBody>
          <a:bodyPr>
            <a:normAutofit fontScale="92500" lnSpcReduction="20000"/>
          </a:bodyPr>
          <a:lstStyle/>
          <a:p>
            <a:pPr marL="0" indent="0">
              <a:buNone/>
            </a:pPr>
            <a:r>
              <a:rPr lang="en-US" dirty="0">
                <a:latin typeface="Georgia" panose="02040502050405020303" pitchFamily="18" charset="0"/>
              </a:rPr>
              <a:t>The “interactive process” is the process by which DRS works with a student to determine if the student has a qualifying disability that requires  reasonable academic accommodations/ adjustments.  If so, the process works to determine what academic accommodations</a:t>
            </a:r>
            <a:r>
              <a:rPr lang="en-US" dirty="0" smtClean="0">
                <a:latin typeface="Georgia" panose="02040502050405020303" pitchFamily="18" charset="0"/>
              </a:rPr>
              <a:t>/ adjustments </a:t>
            </a:r>
            <a:r>
              <a:rPr lang="en-US" dirty="0">
                <a:latin typeface="Georgia" panose="02040502050405020303" pitchFamily="18" charset="0"/>
              </a:rPr>
              <a:t>the College will provide. </a:t>
            </a:r>
          </a:p>
        </p:txBody>
      </p:sp>
      <p:pic>
        <p:nvPicPr>
          <p:cNvPr id="2050" name="Picture 2" descr="Image result for Interactive process clipart">
            <a:extLst>
              <a:ext uri="{FF2B5EF4-FFF2-40B4-BE49-F238E27FC236}">
                <a16:creationId xmlns:a16="http://schemas.microsoft.com/office/drawing/2014/main" id="{48031364-60DF-564C-8970-01412E7DB4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2560638"/>
            <a:ext cx="3830534" cy="2046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72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 y="150725"/>
            <a:ext cx="8966784" cy="1266913"/>
          </a:xfrm>
        </p:spPr>
        <p:txBody>
          <a:bodyPr>
            <a:normAutofit/>
          </a:bodyPr>
          <a:lstStyle/>
          <a:p>
            <a:pPr algn="ctr"/>
            <a:r>
              <a:rPr lang="en-US" sz="2800" dirty="0">
                <a:latin typeface="Algerian" panose="04020705040A02060702" pitchFamily="82" charset="0"/>
              </a:rPr>
              <a:t>What is the purpose of the interactive process?</a:t>
            </a:r>
          </a:p>
        </p:txBody>
      </p:sp>
      <p:sp>
        <p:nvSpPr>
          <p:cNvPr id="3" name="Content Placeholder 2"/>
          <p:cNvSpPr>
            <a:spLocks noGrp="1"/>
          </p:cNvSpPr>
          <p:nvPr>
            <p:ph idx="1"/>
          </p:nvPr>
        </p:nvSpPr>
        <p:spPr>
          <a:xfrm>
            <a:off x="142504" y="1245995"/>
            <a:ext cx="8775865" cy="4622241"/>
          </a:xfrm>
        </p:spPr>
        <p:txBody>
          <a:bodyPr>
            <a:noAutofit/>
          </a:bodyPr>
          <a:lstStyle/>
          <a:p>
            <a:r>
              <a:rPr lang="en-US" sz="2400" dirty="0">
                <a:latin typeface="Georgia" panose="02040502050405020303" pitchFamily="18" charset="0"/>
              </a:rPr>
              <a:t>Provide </a:t>
            </a:r>
            <a:r>
              <a:rPr lang="en-US" sz="2400" u="sng" dirty="0">
                <a:latin typeface="Georgia" panose="02040502050405020303" pitchFamily="18" charset="0"/>
              </a:rPr>
              <a:t>equal access </a:t>
            </a:r>
            <a:r>
              <a:rPr lang="en-US" sz="2400" dirty="0">
                <a:latin typeface="Georgia" panose="02040502050405020303" pitchFamily="18" charset="0"/>
              </a:rPr>
              <a:t>to courses, programs, and activities;</a:t>
            </a:r>
          </a:p>
          <a:p>
            <a:r>
              <a:rPr lang="en-US" sz="2400" dirty="0">
                <a:latin typeface="Georgia" panose="02040502050405020303" pitchFamily="18" charset="0"/>
              </a:rPr>
              <a:t>Ensure </a:t>
            </a:r>
            <a:r>
              <a:rPr lang="en-US" sz="2400" u="sng" dirty="0">
                <a:latin typeface="Georgia" panose="02040502050405020303" pitchFamily="18" charset="0"/>
              </a:rPr>
              <a:t>non-discrimination</a:t>
            </a:r>
            <a:r>
              <a:rPr lang="en-US" sz="2400" dirty="0">
                <a:latin typeface="Georgia" panose="02040502050405020303" pitchFamily="18" charset="0"/>
              </a:rPr>
              <a:t> in accordance with policy, state and federal laws;</a:t>
            </a:r>
          </a:p>
          <a:p>
            <a:r>
              <a:rPr lang="en-US" sz="2400" dirty="0">
                <a:latin typeface="Georgia" panose="02040502050405020303" pitchFamily="18" charset="0"/>
              </a:rPr>
              <a:t>Provide </a:t>
            </a:r>
            <a:r>
              <a:rPr lang="en-US" sz="2400" u="sng" dirty="0">
                <a:latin typeface="Georgia" panose="02040502050405020303" pitchFamily="18" charset="0"/>
              </a:rPr>
              <a:t>reasonable accommodations </a:t>
            </a:r>
            <a:r>
              <a:rPr lang="en-US" sz="2400" dirty="0">
                <a:latin typeface="Georgia" panose="02040502050405020303" pitchFamily="18" charset="0"/>
              </a:rPr>
              <a:t>in a timely manner; and</a:t>
            </a:r>
          </a:p>
          <a:p>
            <a:r>
              <a:rPr lang="en-US" sz="2400" dirty="0">
                <a:latin typeface="Georgia" panose="02040502050405020303" pitchFamily="18" charset="0"/>
              </a:rPr>
              <a:t>Provide courses, programs, services, and facilities in the </a:t>
            </a:r>
            <a:r>
              <a:rPr lang="en-US" sz="2400" u="sng" dirty="0">
                <a:latin typeface="Georgia" panose="02040502050405020303" pitchFamily="18" charset="0"/>
              </a:rPr>
              <a:t>most integrated and appropriate setting</a:t>
            </a:r>
            <a:r>
              <a:rPr lang="en-US" sz="2400" dirty="0" smtClean="0">
                <a:latin typeface="Georgia" panose="02040502050405020303" pitchFamily="18" charset="0"/>
              </a:rPr>
              <a:t>.</a:t>
            </a:r>
          </a:p>
          <a:p>
            <a:pPr marL="0" indent="0">
              <a:buNone/>
            </a:pPr>
            <a:endParaRPr lang="en-US" sz="2400" dirty="0" smtClean="0">
              <a:latin typeface="Georgia" panose="02040502050405020303" pitchFamily="18" charset="0"/>
            </a:endParaRPr>
          </a:p>
          <a:p>
            <a:r>
              <a:rPr lang="en-US" sz="2400" dirty="0" smtClean="0">
                <a:latin typeface="Georgia" panose="02040502050405020303" pitchFamily="18" charset="0"/>
              </a:rPr>
              <a:t>“</a:t>
            </a:r>
            <a:r>
              <a:rPr lang="en-US" sz="2400" i="1" dirty="0">
                <a:latin typeface="Georgia" panose="02040502050405020303" pitchFamily="18" charset="0"/>
              </a:rPr>
              <a:t>identify the precise limitations resulting from the disability and potential reasonable accommodations that could overcome those limitations</a:t>
            </a:r>
            <a:r>
              <a:rPr lang="en-US" sz="2400" dirty="0">
                <a:latin typeface="Georgia" panose="02040502050405020303" pitchFamily="18" charset="0"/>
              </a:rPr>
              <a:t>.” 29 C.F.R. § 1630.2(o)(3)</a:t>
            </a:r>
            <a:endParaRPr lang="en-US" sz="2400" dirty="0">
              <a:solidFill>
                <a:schemeClr val="accent6">
                  <a:lumMod val="75000"/>
                </a:schemeClr>
              </a:solidFill>
              <a:latin typeface="Georgia" panose="02040502050405020303" pitchFamily="18" charset="0"/>
            </a:endParaRPr>
          </a:p>
        </p:txBody>
      </p:sp>
    </p:spTree>
    <p:extLst>
      <p:ext uri="{BB962C8B-B14F-4D97-AF65-F5344CB8AC3E}">
        <p14:creationId xmlns:p14="http://schemas.microsoft.com/office/powerpoint/2010/main" val="256783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normAutofit/>
          </a:bodyPr>
          <a:lstStyle/>
          <a:p>
            <a:r>
              <a:rPr lang="en-US" dirty="0" smtClean="0">
                <a:latin typeface="Georgia" panose="02040502050405020303" pitchFamily="18" charset="0"/>
              </a:rPr>
              <a:t>The interactive process should be thorough and collaborative, but not burdensome to the student. </a:t>
            </a:r>
          </a:p>
          <a:p>
            <a:r>
              <a:rPr lang="en-US" dirty="0">
                <a:latin typeface="Georgia" panose="02040502050405020303" pitchFamily="18" charset="0"/>
              </a:rPr>
              <a:t>The exact shape of this interactive dialogue will necessarily vary from situation to situation and no rules of universal application can be articulated.</a:t>
            </a:r>
            <a:endParaRPr lang="en-US" dirty="0">
              <a:latin typeface="Georgia" panose="02040502050405020303" pitchFamily="18" charset="0"/>
            </a:endParaRPr>
          </a:p>
        </p:txBody>
      </p:sp>
    </p:spTree>
    <p:extLst>
      <p:ext uri="{BB962C8B-B14F-4D97-AF65-F5344CB8AC3E}">
        <p14:creationId xmlns:p14="http://schemas.microsoft.com/office/powerpoint/2010/main" val="94289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Algerian" panose="04020705040A02060702" pitchFamily="82" charset="0"/>
              </a:rPr>
              <a:t>Essential to the </a:t>
            </a:r>
            <a:r>
              <a:rPr lang="en-US" dirty="0" smtClean="0">
                <a:latin typeface="Algerian" panose="04020705040A02060702" pitchFamily="82" charset="0"/>
              </a:rPr>
              <a:t>process</a:t>
            </a:r>
            <a:endParaRPr lang="en-US" dirty="0">
              <a:latin typeface="Algerian" panose="04020705040A02060702" pitchFamily="82" charset="0"/>
            </a:endParaRPr>
          </a:p>
        </p:txBody>
      </p:sp>
      <p:sp>
        <p:nvSpPr>
          <p:cNvPr id="6" name="Content Placeholder 5"/>
          <p:cNvSpPr>
            <a:spLocks noGrp="1"/>
          </p:cNvSpPr>
          <p:nvPr>
            <p:ph idx="1"/>
          </p:nvPr>
        </p:nvSpPr>
        <p:spPr>
          <a:xfrm>
            <a:off x="145605" y="1274618"/>
            <a:ext cx="8794547" cy="4851546"/>
          </a:xfrm>
        </p:spPr>
        <p:txBody>
          <a:bodyPr>
            <a:normAutofit fontScale="70000" lnSpcReduction="20000"/>
          </a:bodyPr>
          <a:lstStyle/>
          <a:p>
            <a:r>
              <a:rPr lang="en-US" dirty="0" smtClean="0">
                <a:latin typeface="Georgia" panose="02040502050405020303" pitchFamily="18" charset="0"/>
              </a:rPr>
              <a:t>The </a:t>
            </a:r>
            <a:r>
              <a:rPr lang="en-US" dirty="0">
                <a:latin typeface="Georgia" panose="02040502050405020303" pitchFamily="18" charset="0"/>
              </a:rPr>
              <a:t>student requesting an accommodation must do so in a reasonable period of time, and in accordance with any procedures the College has established for the specific type of accommodation requested;</a:t>
            </a:r>
          </a:p>
          <a:p>
            <a:r>
              <a:rPr lang="en-US" dirty="0">
                <a:latin typeface="Georgia" panose="02040502050405020303" pitchFamily="18" charset="0"/>
              </a:rPr>
              <a:t>The College must receive timely documentation of the disability for which accommodation is being sought;</a:t>
            </a:r>
          </a:p>
          <a:p>
            <a:r>
              <a:rPr lang="en-US" dirty="0">
                <a:latin typeface="Georgia" panose="02040502050405020303" pitchFamily="18" charset="0"/>
              </a:rPr>
              <a:t>The documentation must outline functional limitations that are current and consistent with the requested accommodation;</a:t>
            </a:r>
          </a:p>
          <a:p>
            <a:r>
              <a:rPr lang="en-US" dirty="0">
                <a:latin typeface="Georgia" panose="02040502050405020303" pitchFamily="18" charset="0"/>
              </a:rPr>
              <a:t>The requested accommodation must not pose a health or safety risk; and</a:t>
            </a:r>
          </a:p>
          <a:p>
            <a:r>
              <a:rPr lang="en-US" dirty="0">
                <a:latin typeface="Georgia" panose="02040502050405020303" pitchFamily="18" charset="0"/>
              </a:rPr>
              <a:t>The requested accommodation must not impose an undue financial or administrative burden on the College, or constitute a fundamental alteration to a program, service, or activity.</a:t>
            </a:r>
          </a:p>
          <a:p>
            <a:pPr marL="0" indent="0">
              <a:buNone/>
            </a:pPr>
            <a:endParaRPr lang="en-US" sz="2000" b="1" dirty="0">
              <a:latin typeface="Georgia" panose="02040502050405020303" pitchFamily="18" charset="0"/>
            </a:endParaRPr>
          </a:p>
        </p:txBody>
      </p:sp>
    </p:spTree>
    <p:extLst>
      <p:ext uri="{BB962C8B-B14F-4D97-AF65-F5344CB8AC3E}">
        <p14:creationId xmlns:p14="http://schemas.microsoft.com/office/powerpoint/2010/main" val="5029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23" y="274638"/>
            <a:ext cx="8810445" cy="944562"/>
          </a:xfrm>
        </p:spPr>
        <p:txBody>
          <a:bodyPr>
            <a:noAutofit/>
          </a:bodyPr>
          <a:lstStyle/>
          <a:p>
            <a:pPr algn="ctr"/>
            <a:r>
              <a:rPr lang="en-US" sz="4000" b="1" dirty="0" smtClean="0">
                <a:solidFill>
                  <a:srgbClr val="FF0000"/>
                </a:solidFill>
                <a:latin typeface="Algerian" panose="04020705040A02060702" pitchFamily="82" charset="0"/>
              </a:rPr>
              <a:t>The process in action</a:t>
            </a:r>
            <a:endParaRPr lang="en-US" sz="4000" b="1"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291403" y="1357746"/>
            <a:ext cx="8460712" cy="4768418"/>
          </a:xfrm>
        </p:spPr>
        <p:txBody>
          <a:bodyPr>
            <a:normAutofit/>
          </a:bodyPr>
          <a:lstStyle/>
          <a:p>
            <a:pPr marL="0" indent="0">
              <a:buNone/>
            </a:pPr>
            <a:r>
              <a:rPr lang="en-US" sz="2400" dirty="0" smtClean="0">
                <a:latin typeface="Georgia" panose="02040502050405020303" pitchFamily="18" charset="0"/>
              </a:rPr>
              <a:t>1. Both the college and the student must dialogue appropriately. </a:t>
            </a:r>
          </a:p>
          <a:p>
            <a:pPr marL="400050" lvl="1" indent="0">
              <a:buNone/>
            </a:pPr>
            <a:r>
              <a:rPr lang="en-US" sz="1800" dirty="0" smtClean="0">
                <a:latin typeface="Georgia" panose="02040502050405020303" pitchFamily="18" charset="0"/>
              </a:rPr>
              <a:t>It is important to participate </a:t>
            </a:r>
            <a:r>
              <a:rPr lang="en-US" sz="1800" dirty="0">
                <a:latin typeface="Georgia" panose="02040502050405020303" pitchFamily="18" charset="0"/>
              </a:rPr>
              <a:t>in good </a:t>
            </a:r>
            <a:r>
              <a:rPr lang="en-US" sz="1800" dirty="0" smtClean="0">
                <a:latin typeface="Georgia" panose="02040502050405020303" pitchFamily="18" charset="0"/>
              </a:rPr>
              <a:t>faith, which can be done by:</a:t>
            </a:r>
          </a:p>
          <a:p>
            <a:pPr marL="800100" lvl="2" indent="0">
              <a:buNone/>
            </a:pPr>
            <a:r>
              <a:rPr lang="en-US" sz="1800" dirty="0" smtClean="0">
                <a:latin typeface="Georgia" panose="02040502050405020303" pitchFamily="18" charset="0"/>
              </a:rPr>
              <a:t>* Giving the student enough time for document production</a:t>
            </a:r>
          </a:p>
          <a:p>
            <a:pPr marL="800100" lvl="2" indent="0">
              <a:buNone/>
            </a:pPr>
            <a:r>
              <a:rPr lang="en-US" sz="1800" dirty="0" smtClean="0">
                <a:latin typeface="Georgia" panose="02040502050405020303" pitchFamily="18" charset="0"/>
              </a:rPr>
              <a:t>* Conduct a thorough intake meeting and hold any other in-person meetings necessary</a:t>
            </a:r>
          </a:p>
          <a:p>
            <a:pPr marL="800100" lvl="2" indent="0">
              <a:buNone/>
            </a:pPr>
            <a:r>
              <a:rPr lang="en-US" sz="1800" dirty="0" smtClean="0">
                <a:latin typeface="Georgia" panose="02040502050405020303" pitchFamily="18" charset="0"/>
              </a:rPr>
              <a:t>* Ask clarifying questions regarding the nature and extent of the individual functional limitations. Document what you learn.</a:t>
            </a:r>
          </a:p>
          <a:p>
            <a:pPr marL="800100" lvl="2" indent="0">
              <a:buNone/>
            </a:pPr>
            <a:r>
              <a:rPr lang="en-US" sz="1800" dirty="0" smtClean="0">
                <a:latin typeface="Georgia" panose="02040502050405020303" pitchFamily="18" charset="0"/>
              </a:rPr>
              <a:t>* Document failure on the student’s part to engage in the process. A student</a:t>
            </a:r>
            <a:r>
              <a:rPr lang="en-US" sz="1800" dirty="0" smtClean="0">
                <a:latin typeface="Georgia" panose="02040502050405020303" pitchFamily="18" charset="0"/>
              </a:rPr>
              <a:t> </a:t>
            </a:r>
            <a:r>
              <a:rPr lang="en-US" sz="1800" dirty="0">
                <a:latin typeface="Georgia" panose="02040502050405020303" pitchFamily="18" charset="0"/>
              </a:rPr>
              <a:t>cannot remain silent and expect </a:t>
            </a:r>
            <a:r>
              <a:rPr lang="en-US" sz="1800" dirty="0" smtClean="0">
                <a:latin typeface="Georgia" panose="02040502050405020303" pitchFamily="18" charset="0"/>
              </a:rPr>
              <a:t>the college to </a:t>
            </a:r>
            <a:r>
              <a:rPr lang="en-US" sz="1800" dirty="0">
                <a:latin typeface="Georgia" panose="02040502050405020303" pitchFamily="18" charset="0"/>
              </a:rPr>
              <a:t>bear the burden of identifying the need for and suggesting appropriate </a:t>
            </a:r>
            <a:r>
              <a:rPr lang="en-US" sz="1800" dirty="0" smtClean="0">
                <a:latin typeface="Georgia" panose="02040502050405020303" pitchFamily="18" charset="0"/>
              </a:rPr>
              <a:t>accommodations (missed meetings, failure to utilize accommodations, unopened or not responding to DRS emails)</a:t>
            </a:r>
          </a:p>
          <a:p>
            <a:pPr marL="800100" lvl="2" indent="0">
              <a:buNone/>
            </a:pPr>
            <a:endParaRPr lang="en-US" sz="1600" dirty="0" smtClean="0"/>
          </a:p>
        </p:txBody>
      </p:sp>
    </p:spTree>
    <p:extLst>
      <p:ext uri="{BB962C8B-B14F-4D97-AF65-F5344CB8AC3E}">
        <p14:creationId xmlns:p14="http://schemas.microsoft.com/office/powerpoint/2010/main" val="120827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572756"/>
            <a:ext cx="4040188" cy="1406769"/>
          </a:xfrm>
        </p:spPr>
        <p:txBody>
          <a:bodyPr>
            <a:noAutofit/>
          </a:bodyPr>
          <a:lstStyle/>
          <a:p>
            <a:r>
              <a:rPr lang="en-US" b="0" dirty="0" smtClean="0">
                <a:latin typeface="Georgia" panose="02040502050405020303" pitchFamily="18" charset="0"/>
              </a:rPr>
              <a:t>2. Students have a duty to provide relevant information.</a:t>
            </a:r>
            <a:endParaRPr lang="en-US" b="0" dirty="0">
              <a:latin typeface="Georgia" panose="02040502050405020303" pitchFamily="18" charset="0"/>
            </a:endParaRPr>
          </a:p>
        </p:txBody>
      </p:sp>
      <p:sp>
        <p:nvSpPr>
          <p:cNvPr id="6" name="Content Placeholder 5"/>
          <p:cNvSpPr>
            <a:spLocks noGrp="1"/>
          </p:cNvSpPr>
          <p:nvPr>
            <p:ph sz="half" idx="2"/>
          </p:nvPr>
        </p:nvSpPr>
        <p:spPr>
          <a:xfrm>
            <a:off x="457200" y="2421653"/>
            <a:ext cx="4040188" cy="3704510"/>
          </a:xfrm>
        </p:spPr>
        <p:txBody>
          <a:bodyPr/>
          <a:lstStyle/>
          <a:p>
            <a:pPr marL="0" indent="0">
              <a:buNone/>
            </a:pPr>
            <a:r>
              <a:rPr lang="en-US" dirty="0" smtClean="0">
                <a:latin typeface="Georgia" panose="02040502050405020303" pitchFamily="18" charset="0"/>
              </a:rPr>
              <a:t>* </a:t>
            </a:r>
            <a:r>
              <a:rPr lang="en-US" sz="2000" dirty="0" smtClean="0">
                <a:latin typeface="Georgia" panose="02040502050405020303" pitchFamily="18" charset="0"/>
              </a:rPr>
              <a:t>Good faith dialogue includes the duty to provide requested, relevant documentation.</a:t>
            </a:r>
          </a:p>
          <a:p>
            <a:pPr marL="0" indent="0">
              <a:buNone/>
            </a:pPr>
            <a:r>
              <a:rPr lang="en-US" sz="2000" dirty="0" smtClean="0">
                <a:latin typeface="Georgia" panose="02040502050405020303" pitchFamily="18" charset="0"/>
              </a:rPr>
              <a:t>* Good faith dialogue includes administrative responsibility to act on documentation granted (make sure you look at it and review it)</a:t>
            </a:r>
          </a:p>
          <a:p>
            <a:pPr marL="0" indent="0">
              <a:buNone/>
            </a:pPr>
            <a:endParaRPr lang="en-US" sz="2000" dirty="0">
              <a:latin typeface="Georgia" panose="02040502050405020303" pitchFamily="18" charset="0"/>
            </a:endParaRPr>
          </a:p>
        </p:txBody>
      </p:sp>
      <p:sp>
        <p:nvSpPr>
          <p:cNvPr id="7" name="Text Placeholder 6"/>
          <p:cNvSpPr>
            <a:spLocks noGrp="1"/>
          </p:cNvSpPr>
          <p:nvPr>
            <p:ph type="body" sz="quarter" idx="3"/>
          </p:nvPr>
        </p:nvSpPr>
        <p:spPr>
          <a:xfrm>
            <a:off x="4645025" y="572756"/>
            <a:ext cx="4041775" cy="1406769"/>
          </a:xfrm>
        </p:spPr>
        <p:txBody>
          <a:bodyPr>
            <a:noAutofit/>
          </a:bodyPr>
          <a:lstStyle/>
          <a:p>
            <a:r>
              <a:rPr lang="en-US" b="0" dirty="0" smtClean="0">
                <a:latin typeface="Georgia" panose="02040502050405020303" pitchFamily="18" charset="0"/>
              </a:rPr>
              <a:t>3. Keep all possible accommodations on the table.</a:t>
            </a:r>
            <a:endParaRPr lang="en-US" b="0" dirty="0">
              <a:latin typeface="Georgia" panose="02040502050405020303" pitchFamily="18" charset="0"/>
            </a:endParaRPr>
          </a:p>
        </p:txBody>
      </p:sp>
      <p:sp>
        <p:nvSpPr>
          <p:cNvPr id="8" name="Content Placeholder 7"/>
          <p:cNvSpPr>
            <a:spLocks noGrp="1"/>
          </p:cNvSpPr>
          <p:nvPr>
            <p:ph sz="quarter" idx="4"/>
          </p:nvPr>
        </p:nvSpPr>
        <p:spPr>
          <a:xfrm>
            <a:off x="4645025" y="2260879"/>
            <a:ext cx="4041775" cy="3865284"/>
          </a:xfrm>
        </p:spPr>
        <p:txBody>
          <a:bodyPr/>
          <a:lstStyle/>
          <a:p>
            <a:pPr marL="0" indent="0">
              <a:buNone/>
            </a:pPr>
            <a:r>
              <a:rPr lang="en-US" dirty="0" smtClean="0">
                <a:latin typeface="Georgia" panose="02040502050405020303" pitchFamily="18" charset="0"/>
              </a:rPr>
              <a:t>* </a:t>
            </a:r>
            <a:r>
              <a:rPr lang="en-US" sz="2000" dirty="0" smtClean="0">
                <a:latin typeface="Georgia" panose="02040502050405020303" pitchFamily="18" charset="0"/>
              </a:rPr>
              <a:t>Just because a specific accommodation works for one student, doesn’t mean it will work with another student (even if they have the same disability)</a:t>
            </a:r>
          </a:p>
          <a:p>
            <a:pPr marL="0" indent="0">
              <a:buNone/>
            </a:pPr>
            <a:r>
              <a:rPr lang="en-US" sz="2000" dirty="0" smtClean="0">
                <a:latin typeface="Georgia" panose="02040502050405020303" pitchFamily="18" charset="0"/>
              </a:rPr>
              <a:t>* It may also be necessary to meet with the student again (and even again) to discuss possible accommodations. Keep an open mind.</a:t>
            </a:r>
            <a:endParaRPr lang="en-US" sz="2000" dirty="0">
              <a:latin typeface="Georgia" panose="02040502050405020303" pitchFamily="18" charset="0"/>
            </a:endParaRPr>
          </a:p>
        </p:txBody>
      </p:sp>
    </p:spTree>
    <p:extLst>
      <p:ext uri="{BB962C8B-B14F-4D97-AF65-F5344CB8AC3E}">
        <p14:creationId xmlns:p14="http://schemas.microsoft.com/office/powerpoint/2010/main" val="423122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srcRect l="2201" r="2201"/>
          <a:stretch>
            <a:fillRect/>
          </a:stretch>
        </p:blipFill>
        <p:spPr>
          <a:prstGeom prst="rect">
            <a:avLst/>
          </a:prstGeom>
        </p:spPr>
      </p:pic>
    </p:spTree>
    <p:extLst>
      <p:ext uri="{BB962C8B-B14F-4D97-AF65-F5344CB8AC3E}">
        <p14:creationId xmlns:p14="http://schemas.microsoft.com/office/powerpoint/2010/main" val="116131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422032"/>
            <a:ext cx="4038600" cy="5704132"/>
          </a:xfrm>
        </p:spPr>
        <p:txBody>
          <a:bodyPr>
            <a:normAutofit/>
          </a:bodyPr>
          <a:lstStyle/>
          <a:p>
            <a:pPr marL="0" indent="0">
              <a:buNone/>
            </a:pPr>
            <a:r>
              <a:rPr lang="en-US" dirty="0" smtClean="0"/>
              <a:t>Caesar is an incoming student </a:t>
            </a:r>
            <a:r>
              <a:rPr lang="en-US" dirty="0"/>
              <a:t>who suffered </a:t>
            </a:r>
            <a:r>
              <a:rPr lang="en-US" dirty="0" smtClean="0"/>
              <a:t>a car </a:t>
            </a:r>
            <a:r>
              <a:rPr lang="en-US" dirty="0"/>
              <a:t>accident </a:t>
            </a:r>
            <a:r>
              <a:rPr lang="en-US" dirty="0" smtClean="0"/>
              <a:t>where he </a:t>
            </a:r>
            <a:r>
              <a:rPr lang="en-US" dirty="0"/>
              <a:t>sustained injures to his spinal cord that left him partially paralyzed with limited use of his hands. </a:t>
            </a:r>
            <a:r>
              <a:rPr lang="en-US" dirty="0" smtClean="0"/>
              <a:t>He uses </a:t>
            </a:r>
            <a:r>
              <a:rPr lang="en-US" dirty="0"/>
              <a:t>a power assisted wheelchair and requires a personal care aide several hours a day for some of his personal needs. </a:t>
            </a:r>
          </a:p>
        </p:txBody>
      </p:sp>
      <p:pic>
        <p:nvPicPr>
          <p:cNvPr id="10" name="Picture 9"/>
          <p:cNvPicPr>
            <a:picLocks noChangeAspect="1"/>
          </p:cNvPicPr>
          <p:nvPr/>
        </p:nvPicPr>
        <p:blipFill>
          <a:blip r:embed="rId2"/>
          <a:stretch>
            <a:fillRect/>
          </a:stretch>
        </p:blipFill>
        <p:spPr>
          <a:xfrm>
            <a:off x="5206460" y="2331217"/>
            <a:ext cx="2761883" cy="2502983"/>
          </a:xfrm>
          <a:prstGeom prst="rect">
            <a:avLst/>
          </a:prstGeom>
        </p:spPr>
      </p:pic>
    </p:spTree>
    <p:extLst>
      <p:ext uri="{BB962C8B-B14F-4D97-AF65-F5344CB8AC3E}">
        <p14:creationId xmlns:p14="http://schemas.microsoft.com/office/powerpoint/2010/main" val="303624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8030</TotalTime>
  <Words>1401</Words>
  <Application>Microsoft Office PowerPoint</Application>
  <PresentationFormat>On-screen Show (4:3)</PresentationFormat>
  <Paragraphs>76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Algerian</vt:lpstr>
      <vt:lpstr>Arial</vt:lpstr>
      <vt:lpstr>Calibri</vt:lpstr>
      <vt:lpstr>Calibri Light</vt:lpstr>
      <vt:lpstr>Engravers MT</vt:lpstr>
      <vt:lpstr>Georgia</vt:lpstr>
      <vt:lpstr>Office Theme</vt:lpstr>
      <vt:lpstr>  </vt:lpstr>
      <vt:lpstr>What is the interactive process?</vt:lpstr>
      <vt:lpstr>What is the purpose of the interactive process?</vt:lpstr>
      <vt:lpstr>PowerPoint Presentation</vt:lpstr>
      <vt:lpstr>Essential to the process</vt:lpstr>
      <vt:lpstr>The process in action</vt:lpstr>
      <vt:lpstr>PowerPoint Presentation</vt:lpstr>
      <vt:lpstr>PowerPoint Presentation</vt:lpstr>
      <vt:lpstr>PowerPoint Presentation</vt:lpstr>
      <vt:lpstr>PowerPoint Presentation</vt:lpstr>
      <vt:lpstr> questions</vt:lpstr>
      <vt:lpstr>Services Available Through 3rd Parties </vt:lpstr>
      <vt:lpstr>TIPS:</vt:lpstr>
      <vt:lpstr>TIPS:</vt:lpstr>
      <vt:lpstr>Roll Back</vt:lpstr>
      <vt:lpstr>What this means for you: </vt:lpstr>
      <vt:lpstr>PowerPoint Presentation</vt:lpstr>
      <vt:lpstr>PowerPoint Presentation</vt:lpstr>
    </vt:vector>
  </TitlesOfParts>
  <Company>rio salado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soto</dc:creator>
  <cp:lastModifiedBy>Flores,Melissa</cp:lastModifiedBy>
  <cp:revision>207</cp:revision>
  <cp:lastPrinted>2018-09-10T15:31:16Z</cp:lastPrinted>
  <dcterms:created xsi:type="dcterms:W3CDTF">2017-06-15T17:32:31Z</dcterms:created>
  <dcterms:modified xsi:type="dcterms:W3CDTF">2020-01-27T17:44:57Z</dcterms:modified>
</cp:coreProperties>
</file>