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1" autoAdjust="0"/>
    <p:restoredTop sz="94660"/>
  </p:normalViewPr>
  <p:slideViewPr>
    <p:cSldViewPr snapToGrid="0">
      <p:cViewPr varScale="1">
        <p:scale>
          <a:sx n="66" d="100"/>
          <a:sy n="66"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4/18/2019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4/18/2019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4/18/2019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4/18/2019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4/18/2019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4/18/2019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Public Safety and Title IX Administrators: Working Together</a:t>
            </a:r>
            <a:endParaRPr lang="en-US" dirty="0"/>
          </a:p>
        </p:txBody>
      </p:sp>
      <p:sp>
        <p:nvSpPr>
          <p:cNvPr id="3" name="Subtitle 2"/>
          <p:cNvSpPr>
            <a:spLocks noGrp="1"/>
          </p:cNvSpPr>
          <p:nvPr>
            <p:ph type="subTitle" idx="1"/>
          </p:nvPr>
        </p:nvSpPr>
        <p:spPr/>
        <p:txBody>
          <a:bodyPr/>
          <a:lstStyle/>
          <a:p>
            <a:r>
              <a:rPr lang="en-US" dirty="0" smtClean="0"/>
              <a:t>Melissa Flores</a:t>
            </a:r>
          </a:p>
          <a:p>
            <a:r>
              <a:rPr lang="en-US" dirty="0" smtClean="0"/>
              <a:t>Office of the General Counsel</a:t>
            </a:r>
          </a:p>
          <a:p>
            <a:r>
              <a:rPr lang="en-US" dirty="0" smtClean="0"/>
              <a:t>April 18, 2019</a:t>
            </a:r>
            <a:endParaRPr lang="en-US" dirty="0"/>
          </a:p>
        </p:txBody>
      </p:sp>
    </p:spTree>
    <p:extLst>
      <p:ext uri="{BB962C8B-B14F-4D97-AF65-F5344CB8AC3E}">
        <p14:creationId xmlns:p14="http://schemas.microsoft.com/office/powerpoint/2010/main" val="18249384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Policy Violations (Title IX, code of conduct) v. Criminal Conduct</a:t>
            </a:r>
            <a:endParaRPr lang="en-US" dirty="0"/>
          </a:p>
        </p:txBody>
      </p:sp>
      <p:sp>
        <p:nvSpPr>
          <p:cNvPr id="5" name="Text Placeholder 4"/>
          <p:cNvSpPr>
            <a:spLocks noGrp="1"/>
          </p:cNvSpPr>
          <p:nvPr>
            <p:ph type="body" idx="1"/>
          </p:nvPr>
        </p:nvSpPr>
        <p:spPr>
          <a:xfrm>
            <a:off x="5125137" y="159657"/>
            <a:ext cx="6265088" cy="849279"/>
          </a:xfrm>
        </p:spPr>
        <p:txBody>
          <a:bodyPr/>
          <a:lstStyle/>
          <a:p>
            <a:r>
              <a:rPr lang="en-US" dirty="0" smtClean="0"/>
              <a:t>Policy Violations</a:t>
            </a:r>
            <a:endParaRPr lang="en-US" dirty="0"/>
          </a:p>
        </p:txBody>
      </p:sp>
      <p:sp>
        <p:nvSpPr>
          <p:cNvPr id="6" name="Content Placeholder 5"/>
          <p:cNvSpPr>
            <a:spLocks noGrp="1"/>
          </p:cNvSpPr>
          <p:nvPr>
            <p:ph sz="half" idx="2"/>
          </p:nvPr>
        </p:nvSpPr>
        <p:spPr>
          <a:xfrm>
            <a:off x="5125305" y="798287"/>
            <a:ext cx="6264350" cy="2387552"/>
          </a:xfrm>
        </p:spPr>
        <p:txBody>
          <a:bodyPr>
            <a:noAutofit/>
          </a:bodyPr>
          <a:lstStyle/>
          <a:p>
            <a:r>
              <a:rPr lang="en-US" sz="2000" dirty="0">
                <a:latin typeface="Georgia" panose="02040502050405020303" pitchFamily="18" charset="0"/>
              </a:rPr>
              <a:t> The goals in a college disciplinary process are education, safety and a safe campus </a:t>
            </a:r>
            <a:r>
              <a:rPr lang="en-US" sz="2000" dirty="0" smtClean="0">
                <a:latin typeface="Georgia" panose="02040502050405020303" pitchFamily="18" charset="0"/>
              </a:rPr>
              <a:t>environment and to determine if a policy has been violated. </a:t>
            </a:r>
          </a:p>
          <a:p>
            <a:r>
              <a:rPr lang="en-US" sz="2000" dirty="0">
                <a:latin typeface="Georgia" panose="02040502050405020303" pitchFamily="18" charset="0"/>
              </a:rPr>
              <a:t> A lesser standard known as “</a:t>
            </a:r>
            <a:r>
              <a:rPr lang="en-US" sz="2000" i="1" dirty="0">
                <a:latin typeface="Georgia" panose="02040502050405020303" pitchFamily="18" charset="0"/>
              </a:rPr>
              <a:t>preponderance of the </a:t>
            </a:r>
            <a:r>
              <a:rPr lang="en-US" sz="2000" i="1" dirty="0" smtClean="0">
                <a:latin typeface="Georgia" panose="02040502050405020303" pitchFamily="18" charset="0"/>
              </a:rPr>
              <a:t>evidence”</a:t>
            </a:r>
            <a:r>
              <a:rPr lang="en-US" sz="2000" i="1" dirty="0">
                <a:latin typeface="Georgia" panose="02040502050405020303" pitchFamily="18" charset="0"/>
              </a:rPr>
              <a:t> </a:t>
            </a:r>
            <a:r>
              <a:rPr lang="en-US" sz="2000" dirty="0">
                <a:latin typeface="Georgia" panose="02040502050405020303" pitchFamily="18" charset="0"/>
              </a:rPr>
              <a:t>applies to a violation of a disciplinary rule meaning that the violation was “</a:t>
            </a:r>
            <a:r>
              <a:rPr lang="en-US" sz="2000" i="1" dirty="0">
                <a:latin typeface="Georgia" panose="02040502050405020303" pitchFamily="18" charset="0"/>
              </a:rPr>
              <a:t>more likely than not.”  </a:t>
            </a:r>
            <a:endParaRPr lang="en-US" sz="2000" dirty="0">
              <a:latin typeface="Georgia" panose="02040502050405020303" pitchFamily="18" charset="0"/>
            </a:endParaRPr>
          </a:p>
        </p:txBody>
      </p:sp>
      <p:sp>
        <p:nvSpPr>
          <p:cNvPr id="7" name="Text Placeholder 6"/>
          <p:cNvSpPr>
            <a:spLocks noGrp="1"/>
          </p:cNvSpPr>
          <p:nvPr>
            <p:ph type="body" sz="quarter" idx="3"/>
          </p:nvPr>
        </p:nvSpPr>
        <p:spPr>
          <a:xfrm>
            <a:off x="5118653" y="3556000"/>
            <a:ext cx="6264414" cy="551543"/>
          </a:xfrm>
        </p:spPr>
        <p:txBody>
          <a:bodyPr/>
          <a:lstStyle/>
          <a:p>
            <a:r>
              <a:rPr lang="en-US" dirty="0" smtClean="0"/>
              <a:t>Criminal Conduct</a:t>
            </a:r>
            <a:endParaRPr lang="en-US" dirty="0"/>
          </a:p>
        </p:txBody>
      </p:sp>
      <p:sp>
        <p:nvSpPr>
          <p:cNvPr id="8" name="Content Placeholder 7"/>
          <p:cNvSpPr>
            <a:spLocks noGrp="1"/>
          </p:cNvSpPr>
          <p:nvPr>
            <p:ph sz="quarter" idx="4"/>
          </p:nvPr>
        </p:nvSpPr>
        <p:spPr>
          <a:xfrm>
            <a:off x="5118447" y="3962400"/>
            <a:ext cx="6265588" cy="2093347"/>
          </a:xfrm>
        </p:spPr>
        <p:txBody>
          <a:bodyPr>
            <a:noAutofit/>
          </a:bodyPr>
          <a:lstStyle/>
          <a:p>
            <a:r>
              <a:rPr lang="en-US" sz="2000" dirty="0">
                <a:latin typeface="Georgia" panose="02040502050405020303" pitchFamily="18" charset="0"/>
              </a:rPr>
              <a:t>A criminal investigation is intended to determine if an individual violated a criminal law.  The goal is to protect and preserve public safety and to punish individuals who break the law. </a:t>
            </a:r>
            <a:endParaRPr lang="en-US" sz="2000" dirty="0" smtClean="0">
              <a:latin typeface="Georgia" panose="02040502050405020303" pitchFamily="18" charset="0"/>
            </a:endParaRPr>
          </a:p>
          <a:p>
            <a:r>
              <a:rPr lang="en-US" sz="2000" dirty="0">
                <a:latin typeface="Georgia" panose="02040502050405020303" pitchFamily="18" charset="0"/>
              </a:rPr>
              <a:t> A standard known as “</a:t>
            </a:r>
            <a:r>
              <a:rPr lang="en-US" sz="2000" i="1" dirty="0">
                <a:latin typeface="Georgia" panose="02040502050405020303" pitchFamily="18" charset="0"/>
              </a:rPr>
              <a:t>beyond a reasonable doubt</a:t>
            </a:r>
            <a:r>
              <a:rPr lang="en-US" sz="2000" i="1" dirty="0" smtClean="0">
                <a:latin typeface="Georgia" panose="02040502050405020303" pitchFamily="18" charset="0"/>
              </a:rPr>
              <a:t>”</a:t>
            </a:r>
            <a:r>
              <a:rPr lang="en-US" sz="2000" i="1" baseline="30000" dirty="0">
                <a:latin typeface="Georgia" panose="02040502050405020303" pitchFamily="18" charset="0"/>
              </a:rPr>
              <a:t> </a:t>
            </a:r>
            <a:r>
              <a:rPr lang="en-US" sz="2000" dirty="0">
                <a:latin typeface="Georgia" panose="02040502050405020303" pitchFamily="18" charset="0"/>
              </a:rPr>
              <a:t> is applied to criminal matters. </a:t>
            </a:r>
            <a:endParaRPr lang="en-US" sz="2000" dirty="0">
              <a:latin typeface="Georgia" panose="02040502050405020303" pitchFamily="18" charset="0"/>
            </a:endParaRPr>
          </a:p>
        </p:txBody>
      </p:sp>
    </p:spTree>
    <p:extLst>
      <p:ext uri="{BB962C8B-B14F-4D97-AF65-F5344CB8AC3E}">
        <p14:creationId xmlns:p14="http://schemas.microsoft.com/office/powerpoint/2010/main" val="3424848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30938" r="30938"/>
          <a:stretch>
            <a:fillRect/>
          </a:stretch>
        </p:blipFill>
        <p:spPr/>
      </p:pic>
      <p:sp>
        <p:nvSpPr>
          <p:cNvPr id="4" name="Title 3"/>
          <p:cNvSpPr>
            <a:spLocks noGrp="1"/>
          </p:cNvSpPr>
          <p:nvPr>
            <p:ph type="title"/>
          </p:nvPr>
        </p:nvSpPr>
        <p:spPr>
          <a:xfrm>
            <a:off x="885443" y="2360255"/>
            <a:ext cx="5776646" cy="1645688"/>
          </a:xfrm>
        </p:spPr>
        <p:txBody>
          <a:bodyPr>
            <a:noAutofit/>
          </a:bodyPr>
          <a:lstStyle/>
          <a:p>
            <a:r>
              <a:rPr lang="en-US" sz="4800" dirty="0" smtClean="0">
                <a:latin typeface="Georgia" panose="02040502050405020303" pitchFamily="18" charset="0"/>
              </a:rPr>
              <a:t>WHAT QUESTIONS DO YOU HAVE?</a:t>
            </a:r>
            <a:endParaRPr lang="en-US" sz="4800" dirty="0">
              <a:latin typeface="Georgia" panose="02040502050405020303" pitchFamily="18" charset="0"/>
            </a:endParaRPr>
          </a:p>
        </p:txBody>
      </p:sp>
    </p:spTree>
    <p:extLst>
      <p:ext uri="{BB962C8B-B14F-4D97-AF65-F5344CB8AC3E}">
        <p14:creationId xmlns:p14="http://schemas.microsoft.com/office/powerpoint/2010/main" val="39890748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Public Safety: Between a Rock and a Hard place</a:t>
            </a:r>
            <a:endParaRPr lang="en-US" dirty="0"/>
          </a:p>
        </p:txBody>
      </p:sp>
      <p:sp>
        <p:nvSpPr>
          <p:cNvPr id="5" name="Content Placeholder 4"/>
          <p:cNvSpPr>
            <a:spLocks noGrp="1"/>
          </p:cNvSpPr>
          <p:nvPr>
            <p:ph sz="half" idx="1"/>
          </p:nvPr>
        </p:nvSpPr>
        <p:spPr/>
        <p:txBody>
          <a:bodyPr>
            <a:normAutofit/>
          </a:bodyPr>
          <a:lstStyle/>
          <a:p>
            <a:r>
              <a:rPr lang="en-US" sz="2000" dirty="0" smtClean="0">
                <a:latin typeface="Georgia" panose="02040502050405020303" pitchFamily="18" charset="0"/>
              </a:rPr>
              <a:t>Expected to provide the range of services offered by any municipal police agency:</a:t>
            </a:r>
          </a:p>
          <a:p>
            <a:pPr lvl="1"/>
            <a:r>
              <a:rPr lang="en-US" sz="2000" dirty="0" smtClean="0">
                <a:latin typeface="Georgia" panose="02040502050405020303" pitchFamily="18" charset="0"/>
              </a:rPr>
              <a:t>Service assistance</a:t>
            </a:r>
          </a:p>
          <a:p>
            <a:pPr lvl="1"/>
            <a:r>
              <a:rPr lang="en-US" sz="2000" dirty="0" smtClean="0">
                <a:latin typeface="Georgia" panose="02040502050405020303" pitchFamily="18" charset="0"/>
              </a:rPr>
              <a:t>Emergency response</a:t>
            </a:r>
          </a:p>
          <a:p>
            <a:pPr lvl="1"/>
            <a:r>
              <a:rPr lang="en-US" sz="2000" dirty="0" smtClean="0">
                <a:latin typeface="Georgia" panose="02040502050405020303" pitchFamily="18" charset="0"/>
              </a:rPr>
              <a:t>Law enforcement</a:t>
            </a:r>
            <a:endParaRPr lang="en-US" sz="2000" dirty="0">
              <a:latin typeface="Georgia" panose="02040502050405020303" pitchFamily="18" charset="0"/>
            </a:endParaRPr>
          </a:p>
        </p:txBody>
      </p:sp>
      <p:sp>
        <p:nvSpPr>
          <p:cNvPr id="6" name="Content Placeholder 5"/>
          <p:cNvSpPr>
            <a:spLocks noGrp="1"/>
          </p:cNvSpPr>
          <p:nvPr>
            <p:ph sz="half" idx="2"/>
          </p:nvPr>
        </p:nvSpPr>
        <p:spPr/>
        <p:txBody>
          <a:bodyPr>
            <a:noAutofit/>
          </a:bodyPr>
          <a:lstStyle/>
          <a:p>
            <a:r>
              <a:rPr lang="en-US" sz="2000" dirty="0" smtClean="0">
                <a:latin typeface="Georgia" panose="02040502050405020303" pitchFamily="18" charset="0"/>
              </a:rPr>
              <a:t>Granted only relative independence because:</a:t>
            </a:r>
          </a:p>
          <a:p>
            <a:pPr lvl="1"/>
            <a:r>
              <a:rPr lang="en-US" sz="2000" dirty="0" smtClean="0">
                <a:latin typeface="Georgia" panose="02040502050405020303" pitchFamily="18" charset="0"/>
              </a:rPr>
              <a:t>Public Safety Department is part of the institutional whole</a:t>
            </a:r>
          </a:p>
          <a:p>
            <a:pPr lvl="1"/>
            <a:r>
              <a:rPr lang="en-US" sz="2000" dirty="0" smtClean="0">
                <a:latin typeface="Georgia" panose="02040502050405020303" pitchFamily="18" charset="0"/>
              </a:rPr>
              <a:t>Public Safety should assist in the educational mission, which requires attention to institutional compliance</a:t>
            </a:r>
            <a:endParaRPr lang="en-US" sz="2000" dirty="0">
              <a:latin typeface="Georgia" panose="02040502050405020303" pitchFamily="18" charset="0"/>
            </a:endParaRPr>
          </a:p>
        </p:txBody>
      </p:sp>
    </p:spTree>
    <p:extLst>
      <p:ext uri="{BB962C8B-B14F-4D97-AF65-F5344CB8AC3E}">
        <p14:creationId xmlns:p14="http://schemas.microsoft.com/office/powerpoint/2010/main" val="2469621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Public Safety can positively impact a college’s approach to Title IX Compliance, if: </a:t>
            </a:r>
            <a:endParaRPr lang="en-US" dirty="0"/>
          </a:p>
        </p:txBody>
      </p:sp>
      <p:sp>
        <p:nvSpPr>
          <p:cNvPr id="12" name="Content Placeholder 11"/>
          <p:cNvSpPr>
            <a:spLocks noGrp="1"/>
          </p:cNvSpPr>
          <p:nvPr>
            <p:ph idx="1"/>
          </p:nvPr>
        </p:nvSpPr>
        <p:spPr/>
        <p:txBody>
          <a:bodyPr>
            <a:noAutofit/>
          </a:bodyPr>
          <a:lstStyle/>
          <a:p>
            <a:r>
              <a:rPr lang="en-US" sz="2400" dirty="0" smtClean="0">
                <a:latin typeface="Georgia" panose="02040502050405020303" pitchFamily="18" charset="0"/>
              </a:rPr>
              <a:t>1. Public Safety must acknowledge their non-traditional enforcement role and affirmatively work to collaborate with institution employees, including the Title IX Coordinator and investigators, and</a:t>
            </a:r>
            <a:endParaRPr lang="en-US" sz="2400" dirty="0">
              <a:latin typeface="Georgia" panose="02040502050405020303" pitchFamily="18" charset="0"/>
            </a:endParaRPr>
          </a:p>
          <a:p>
            <a:pPr marL="0" indent="0">
              <a:buNone/>
            </a:pPr>
            <a:endParaRPr lang="en-US" sz="2400" dirty="0" smtClean="0">
              <a:latin typeface="Georgia" panose="02040502050405020303" pitchFamily="18" charset="0"/>
            </a:endParaRPr>
          </a:p>
          <a:p>
            <a:r>
              <a:rPr lang="en-US" sz="2400" dirty="0" smtClean="0">
                <a:latin typeface="Georgia" panose="02040502050405020303" pitchFamily="18" charset="0"/>
              </a:rPr>
              <a:t>2. Reciprocally, campus community, including the Title IX Coordinator, must acknowledge law enforcement’s unique potential for making meaningful contributions to the compliance mission. </a:t>
            </a:r>
            <a:endParaRPr lang="en-US" sz="2400" dirty="0">
              <a:latin typeface="Georgia" panose="02040502050405020303" pitchFamily="18" charset="0"/>
            </a:endParaRPr>
          </a:p>
        </p:txBody>
      </p:sp>
    </p:spTree>
    <p:extLst>
      <p:ext uri="{BB962C8B-B14F-4D97-AF65-F5344CB8AC3E}">
        <p14:creationId xmlns:p14="http://schemas.microsoft.com/office/powerpoint/2010/main" val="25113863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67657" y="1901372"/>
            <a:ext cx="3875314" cy="3265714"/>
          </a:xfrm>
        </p:spPr>
        <p:txBody>
          <a:bodyPr>
            <a:noAutofit/>
          </a:bodyPr>
          <a:lstStyle/>
          <a:p>
            <a:r>
              <a:rPr lang="en-US" sz="2800" dirty="0" smtClean="0">
                <a:latin typeface="Georgia" panose="02040502050405020303" pitchFamily="18" charset="0"/>
              </a:rPr>
              <a:t>5 Fundamental principals Public Safety needs to understand in order to effectively assist in College compliance efforts</a:t>
            </a:r>
            <a:endParaRPr lang="en-US" sz="2800" dirty="0">
              <a:latin typeface="Georgia" panose="02040502050405020303" pitchFamily="18" charset="0"/>
            </a:endParaRPr>
          </a:p>
        </p:txBody>
      </p:sp>
      <p:sp>
        <p:nvSpPr>
          <p:cNvPr id="5" name="Content Placeholder 4"/>
          <p:cNvSpPr>
            <a:spLocks noGrp="1"/>
          </p:cNvSpPr>
          <p:nvPr>
            <p:ph idx="1"/>
          </p:nvPr>
        </p:nvSpPr>
        <p:spPr>
          <a:xfrm>
            <a:off x="4673600" y="203200"/>
            <a:ext cx="6995885" cy="6400800"/>
          </a:xfrm>
        </p:spPr>
        <p:txBody>
          <a:bodyPr>
            <a:normAutofit/>
          </a:bodyPr>
          <a:lstStyle/>
          <a:p>
            <a:pPr marL="0" indent="0">
              <a:buNone/>
            </a:pPr>
            <a:r>
              <a:rPr lang="en-US" sz="2000" b="1" dirty="0" smtClean="0">
                <a:latin typeface="Georgia" panose="02040502050405020303" pitchFamily="18" charset="0"/>
              </a:rPr>
              <a:t>1</a:t>
            </a:r>
            <a:r>
              <a:rPr lang="en-US" sz="2000" b="1" dirty="0">
                <a:latin typeface="Georgia" panose="02040502050405020303" pitchFamily="18" charset="0"/>
              </a:rPr>
              <a:t>. CAMPUS POLICE ARE “RESPONSIBLE EMPLOYEES” AND MUST REPORT ALLEGATIONS OF SEXUAL VIOLENCE TO THE TITLE IX COORDINATOR. </a:t>
            </a:r>
            <a:endParaRPr lang="en-US" sz="2000" b="1" dirty="0" smtClean="0">
              <a:latin typeface="Georgia" panose="02040502050405020303" pitchFamily="18" charset="0"/>
            </a:endParaRPr>
          </a:p>
          <a:p>
            <a:pPr marL="0" indent="0">
              <a:buNone/>
            </a:pPr>
            <a:r>
              <a:rPr lang="en-US" sz="2000" dirty="0" smtClean="0">
                <a:latin typeface="Georgia" panose="02040502050405020303" pitchFamily="18" charset="0"/>
              </a:rPr>
              <a:t>A </a:t>
            </a:r>
            <a:r>
              <a:rPr lang="en-US" sz="2000" dirty="0">
                <a:latin typeface="Georgia" panose="02040502050405020303" pitchFamily="18" charset="0"/>
              </a:rPr>
              <a:t>campus law enforcement officer falls squarely within the definition of a “responsible employee” under Title IX. As a result, if an officer “knew, or in the exercise of reasonable care should have known” about sexual violence that has an actual or potential impact on a school community, the school is also on notice, period. </a:t>
            </a:r>
            <a:r>
              <a:rPr lang="en-US" sz="2000" i="1" u="sng" dirty="0">
                <a:latin typeface="Georgia" panose="02040502050405020303" pitchFamily="18" charset="0"/>
              </a:rPr>
              <a:t>If the officer fails to report allegations of sexual violence to the Title IX coordinator and the school fails to address the matter as a result, the school is deemed to have stood by idly</a:t>
            </a:r>
            <a:r>
              <a:rPr lang="en-US" sz="2000" dirty="0">
                <a:latin typeface="Georgia" panose="02040502050405020303" pitchFamily="18" charset="0"/>
              </a:rPr>
              <a:t>. </a:t>
            </a:r>
            <a:endParaRPr lang="en-US" sz="2000" dirty="0" smtClean="0">
              <a:latin typeface="Georgia" panose="02040502050405020303" pitchFamily="18" charset="0"/>
            </a:endParaRPr>
          </a:p>
          <a:p>
            <a:pPr marL="0" indent="0">
              <a:buNone/>
            </a:pPr>
            <a:r>
              <a:rPr lang="en-US" sz="2000" dirty="0">
                <a:latin typeface="Georgia" panose="02040502050405020303" pitchFamily="18" charset="0"/>
              </a:rPr>
              <a:t>Communicating to police the nexus between Title IX compliance and other non-traditional law enforcement directives is a critical training component. </a:t>
            </a:r>
            <a:endParaRPr lang="en-US" sz="2000" b="1" dirty="0">
              <a:latin typeface="Georgia" panose="02040502050405020303" pitchFamily="18" charset="0"/>
            </a:endParaRPr>
          </a:p>
        </p:txBody>
      </p:sp>
    </p:spTree>
    <p:extLst>
      <p:ext uri="{BB962C8B-B14F-4D97-AF65-F5344CB8AC3E}">
        <p14:creationId xmlns:p14="http://schemas.microsoft.com/office/powerpoint/2010/main" val="3677514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dirty="0" smtClean="0">
                <a:latin typeface="Georgia" panose="02040502050405020303" pitchFamily="18" charset="0"/>
              </a:rPr>
              <a:t>MORE ON </a:t>
            </a:r>
            <a:br>
              <a:rPr lang="en-US" sz="6000" dirty="0" smtClean="0">
                <a:latin typeface="Georgia" panose="02040502050405020303" pitchFamily="18" charset="0"/>
              </a:rPr>
            </a:br>
            <a:r>
              <a:rPr lang="en-US" sz="6000" dirty="0" smtClean="0">
                <a:latin typeface="Georgia" panose="02040502050405020303" pitchFamily="18" charset="0"/>
              </a:rPr>
              <a:t>#1</a:t>
            </a:r>
            <a:endParaRPr lang="en-US" sz="6000" dirty="0">
              <a:latin typeface="Georgia" panose="02040502050405020303" pitchFamily="18" charset="0"/>
            </a:endParaRPr>
          </a:p>
        </p:txBody>
      </p:sp>
      <p:sp>
        <p:nvSpPr>
          <p:cNvPr id="3" name="Content Placeholder 2"/>
          <p:cNvSpPr>
            <a:spLocks noGrp="1"/>
          </p:cNvSpPr>
          <p:nvPr>
            <p:ph idx="1"/>
          </p:nvPr>
        </p:nvSpPr>
        <p:spPr>
          <a:xfrm>
            <a:off x="5118447" y="803185"/>
            <a:ext cx="6281873" cy="5757271"/>
          </a:xfrm>
        </p:spPr>
        <p:txBody>
          <a:bodyPr>
            <a:noAutofit/>
          </a:bodyPr>
          <a:lstStyle/>
          <a:p>
            <a:pPr marL="0" indent="0">
              <a:buNone/>
            </a:pPr>
            <a:r>
              <a:rPr lang="en-US" sz="2000" b="1" dirty="0" smtClean="0">
                <a:latin typeface="Georgia" panose="02040502050405020303" pitchFamily="18" charset="0"/>
              </a:rPr>
              <a:t>Campus Title IX Coordinators and Investigators should convey the following message to Public Safety:</a:t>
            </a:r>
          </a:p>
          <a:p>
            <a:pPr marL="0" indent="0">
              <a:buNone/>
            </a:pPr>
            <a:r>
              <a:rPr lang="en-US" sz="2000" dirty="0">
                <a:latin typeface="Georgia" panose="02040502050405020303" pitchFamily="18" charset="0"/>
              </a:rPr>
              <a:t>The </a:t>
            </a:r>
            <a:r>
              <a:rPr lang="en-US" sz="2000" dirty="0" smtClean="0">
                <a:latin typeface="Georgia" panose="02040502050405020303" pitchFamily="18" charset="0"/>
              </a:rPr>
              <a:t>College is </a:t>
            </a:r>
            <a:r>
              <a:rPr lang="en-US" sz="2000" dirty="0">
                <a:latin typeface="Georgia" panose="02040502050405020303" pitchFamily="18" charset="0"/>
              </a:rPr>
              <a:t>required to address all allegations of sexual violence disclosed to a “responsible </a:t>
            </a:r>
            <a:r>
              <a:rPr lang="en-US" sz="2000" dirty="0" smtClean="0">
                <a:latin typeface="Georgia" panose="02040502050405020303" pitchFamily="18" charset="0"/>
              </a:rPr>
              <a:t>employee.” </a:t>
            </a:r>
          </a:p>
          <a:p>
            <a:pPr marL="0" indent="0">
              <a:buNone/>
            </a:pPr>
            <a:r>
              <a:rPr lang="en-US" sz="2000" dirty="0" smtClean="0">
                <a:latin typeface="Georgia" panose="02040502050405020303" pitchFamily="18" charset="0"/>
              </a:rPr>
              <a:t>As Public Safety officers</a:t>
            </a:r>
            <a:r>
              <a:rPr lang="en-US" sz="2000" dirty="0">
                <a:latin typeface="Georgia" panose="02040502050405020303" pitchFamily="18" charset="0"/>
              </a:rPr>
              <a:t>, you are responsible employees. </a:t>
            </a:r>
            <a:endParaRPr lang="en-US" sz="2000" dirty="0" smtClean="0">
              <a:latin typeface="Georgia" panose="02040502050405020303" pitchFamily="18" charset="0"/>
            </a:endParaRPr>
          </a:p>
          <a:p>
            <a:pPr marL="0" indent="0">
              <a:buNone/>
            </a:pPr>
            <a:r>
              <a:rPr lang="en-US" sz="2000" dirty="0" smtClean="0">
                <a:latin typeface="Georgia" panose="02040502050405020303" pitchFamily="18" charset="0"/>
              </a:rPr>
              <a:t>As </a:t>
            </a:r>
            <a:r>
              <a:rPr lang="en-US" sz="2000" dirty="0">
                <a:latin typeface="Georgia" panose="02040502050405020303" pitchFamily="18" charset="0"/>
              </a:rPr>
              <a:t>a result, both the law and the institution require you to </a:t>
            </a:r>
            <a:r>
              <a:rPr lang="en-US" sz="2000" u="sng" dirty="0">
                <a:latin typeface="Georgia" panose="02040502050405020303" pitchFamily="18" charset="0"/>
              </a:rPr>
              <a:t>immediately</a:t>
            </a:r>
            <a:r>
              <a:rPr lang="en-US" sz="2000" dirty="0">
                <a:latin typeface="Georgia" panose="02040502050405020303" pitchFamily="18" charset="0"/>
              </a:rPr>
              <a:t> notify the Title IX coordinator of any allegations of sexual violence reported to you if those allegations could impact the school community. </a:t>
            </a:r>
            <a:endParaRPr lang="en-US" sz="2000" dirty="0" smtClean="0">
              <a:latin typeface="Georgia" panose="02040502050405020303" pitchFamily="18" charset="0"/>
            </a:endParaRPr>
          </a:p>
          <a:p>
            <a:pPr marL="0" indent="0">
              <a:buNone/>
            </a:pPr>
            <a:r>
              <a:rPr lang="en-US" sz="2000" dirty="0">
                <a:latin typeface="Georgia" panose="02040502050405020303" pitchFamily="18" charset="0"/>
              </a:rPr>
              <a:t>D</a:t>
            </a:r>
            <a:r>
              <a:rPr lang="en-US" sz="2000" dirty="0" smtClean="0">
                <a:latin typeface="Georgia" panose="02040502050405020303" pitchFamily="18" charset="0"/>
              </a:rPr>
              <a:t>elay </a:t>
            </a:r>
            <a:r>
              <a:rPr lang="en-US" sz="2000" dirty="0">
                <a:latin typeface="Georgia" panose="02040502050405020303" pitchFamily="18" charset="0"/>
              </a:rPr>
              <a:t>your reporting only to the extent doing so is critical to the law enforcement </a:t>
            </a:r>
            <a:r>
              <a:rPr lang="en-US" sz="2000" dirty="0" smtClean="0">
                <a:latin typeface="Georgia" panose="02040502050405020303" pitchFamily="18" charset="0"/>
              </a:rPr>
              <a:t>function</a:t>
            </a:r>
            <a:r>
              <a:rPr lang="en-US" sz="2000" dirty="0">
                <a:latin typeface="Georgia" panose="02040502050405020303" pitchFamily="18" charset="0"/>
              </a:rPr>
              <a:t>.</a:t>
            </a:r>
          </a:p>
        </p:txBody>
      </p:sp>
    </p:spTree>
    <p:extLst>
      <p:ext uri="{BB962C8B-B14F-4D97-AF65-F5344CB8AC3E}">
        <p14:creationId xmlns:p14="http://schemas.microsoft.com/office/powerpoint/2010/main" val="1430024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smtClean="0">
                <a:latin typeface="Georgia" panose="02040502050405020303" pitchFamily="18" charset="0"/>
              </a:rPr>
              <a:t>#2 </a:t>
            </a:r>
            <a:r>
              <a:rPr lang="en-US" dirty="0" smtClean="0"/>
              <a:t/>
            </a:r>
            <a:br>
              <a:rPr lang="en-US" dirty="0" smtClean="0"/>
            </a:br>
            <a:endParaRPr lang="en-US" dirty="0"/>
          </a:p>
        </p:txBody>
      </p:sp>
      <p:sp>
        <p:nvSpPr>
          <p:cNvPr id="3" name="Content Placeholder 2"/>
          <p:cNvSpPr>
            <a:spLocks noGrp="1"/>
          </p:cNvSpPr>
          <p:nvPr>
            <p:ph idx="1"/>
          </p:nvPr>
        </p:nvSpPr>
        <p:spPr>
          <a:xfrm>
            <a:off x="4673601" y="304799"/>
            <a:ext cx="7271656" cy="6357257"/>
          </a:xfrm>
        </p:spPr>
        <p:txBody>
          <a:bodyPr>
            <a:normAutofit lnSpcReduction="10000"/>
          </a:bodyPr>
          <a:lstStyle/>
          <a:p>
            <a:r>
              <a:rPr lang="en-US" b="1" dirty="0" smtClean="0">
                <a:latin typeface="Georgia" panose="02040502050405020303" pitchFamily="18" charset="0"/>
              </a:rPr>
              <a:t>2. STRIVE FOR BALANCE IN YOUR PROCESS.</a:t>
            </a:r>
          </a:p>
          <a:p>
            <a:pPr marL="0" indent="0">
              <a:buNone/>
            </a:pPr>
            <a:r>
              <a:rPr lang="en-US" dirty="0">
                <a:latin typeface="Georgia" panose="02040502050405020303" pitchFamily="18" charset="0"/>
              </a:rPr>
              <a:t> </a:t>
            </a:r>
            <a:r>
              <a:rPr lang="en-US" dirty="0" smtClean="0">
                <a:latin typeface="Georgia" panose="02040502050405020303" pitchFamily="18" charset="0"/>
              </a:rPr>
              <a:t>In many cases, both </a:t>
            </a:r>
            <a:r>
              <a:rPr lang="en-US" dirty="0">
                <a:latin typeface="Georgia" panose="02040502050405020303" pitchFamily="18" charset="0"/>
              </a:rPr>
              <a:t>the accuser and the accused are members of your community, and both must be treated fairly and respectfully. A balanced process is one that: (1) observes procedural safeguards designed to protect the parties and the integrity of the process; (2) is conscious of the existence of and </a:t>
            </a:r>
            <a:r>
              <a:rPr lang="en-US" dirty="0" smtClean="0">
                <a:latin typeface="Georgia" panose="02040502050405020303" pitchFamily="18" charset="0"/>
              </a:rPr>
              <a:t>ignores </a:t>
            </a:r>
            <a:r>
              <a:rPr lang="en-US" dirty="0">
                <a:latin typeface="Georgia" panose="02040502050405020303" pitchFamily="18" charset="0"/>
              </a:rPr>
              <a:t>biases in fact finding and adjudication; and (3) avoids formation of conclusions prior to assembly and analysis of all of the relevant, available evidence. </a:t>
            </a:r>
            <a:r>
              <a:rPr lang="en-US" dirty="0" smtClean="0">
                <a:latin typeface="Georgia" panose="02040502050405020303" pitchFamily="18" charset="0"/>
              </a:rPr>
              <a:t> </a:t>
            </a:r>
            <a:endParaRPr lang="en-US" dirty="0">
              <a:latin typeface="Georgia" panose="02040502050405020303" pitchFamily="18" charset="0"/>
            </a:endParaRPr>
          </a:p>
          <a:p>
            <a:pPr marL="0" indent="0">
              <a:buNone/>
            </a:pPr>
            <a:r>
              <a:rPr lang="en-US" dirty="0" smtClean="0">
                <a:latin typeface="Georgia" panose="02040502050405020303" pitchFamily="18" charset="0"/>
              </a:rPr>
              <a:t> </a:t>
            </a:r>
            <a:r>
              <a:rPr lang="en-US" dirty="0">
                <a:latin typeface="Georgia" panose="02040502050405020303" pitchFamily="18" charset="0"/>
              </a:rPr>
              <a:t>Make sure anyone involved in an incident is safe, choose your words carefully, and convey only a desire to do the right thing – </a:t>
            </a:r>
            <a:r>
              <a:rPr lang="en-US" dirty="0" smtClean="0">
                <a:latin typeface="Georgia" panose="02040502050405020303" pitchFamily="18" charset="0"/>
              </a:rPr>
              <a:t>including reporting the matter to the Title IX Coordinator for interim measures, investigation, etc. </a:t>
            </a:r>
          </a:p>
          <a:p>
            <a:pPr marL="0" indent="0">
              <a:buNone/>
            </a:pPr>
            <a:r>
              <a:rPr lang="en-US" dirty="0" smtClean="0">
                <a:latin typeface="Georgia" panose="02040502050405020303" pitchFamily="18" charset="0"/>
              </a:rPr>
              <a:t> </a:t>
            </a:r>
            <a:r>
              <a:rPr lang="en-US" dirty="0">
                <a:latin typeface="Georgia" panose="02040502050405020303" pitchFamily="18" charset="0"/>
              </a:rPr>
              <a:t>Be aware of your own potential biases concerning any aspect of any incident, including one involving allegations of sexual violence. If you have any biases, keep them out of your communications (whether those communications be verbal, written, or through body language, facial expressions, etc.). </a:t>
            </a:r>
            <a:endParaRPr lang="en-US" dirty="0" smtClean="0">
              <a:latin typeface="Georgia" panose="02040502050405020303" pitchFamily="18" charset="0"/>
            </a:endParaRPr>
          </a:p>
          <a:p>
            <a:pPr marL="0" indent="0">
              <a:buNone/>
            </a:pPr>
            <a:r>
              <a:rPr lang="en-US" dirty="0" smtClean="0">
                <a:latin typeface="Georgia" panose="02040502050405020303" pitchFamily="18" charset="0"/>
              </a:rPr>
              <a:t> </a:t>
            </a:r>
            <a:r>
              <a:rPr lang="en-US" dirty="0">
                <a:latin typeface="Georgia" panose="02040502050405020303" pitchFamily="18" charset="0"/>
              </a:rPr>
              <a:t>Don’t jump to conclusions. Get all of the evidence first, and only then try to determine what happened. </a:t>
            </a:r>
          </a:p>
        </p:txBody>
      </p:sp>
    </p:spTree>
    <p:extLst>
      <p:ext uri="{BB962C8B-B14F-4D97-AF65-F5344CB8AC3E}">
        <p14:creationId xmlns:p14="http://schemas.microsoft.com/office/powerpoint/2010/main" val="1282486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Georgia" panose="02040502050405020303" pitchFamily="18" charset="0"/>
              </a:rPr>
              <a:t>#3</a:t>
            </a:r>
            <a:endParaRPr lang="en-US" sz="6000" dirty="0">
              <a:latin typeface="Georgia" panose="02040502050405020303" pitchFamily="18" charset="0"/>
            </a:endParaRPr>
          </a:p>
        </p:txBody>
      </p:sp>
      <p:sp>
        <p:nvSpPr>
          <p:cNvPr id="3" name="Content Placeholder 2"/>
          <p:cNvSpPr>
            <a:spLocks noGrp="1"/>
          </p:cNvSpPr>
          <p:nvPr>
            <p:ph idx="1"/>
          </p:nvPr>
        </p:nvSpPr>
        <p:spPr/>
        <p:txBody>
          <a:bodyPr>
            <a:normAutofit/>
          </a:bodyPr>
          <a:lstStyle/>
          <a:p>
            <a:pPr marL="0" indent="0">
              <a:buNone/>
            </a:pPr>
            <a:r>
              <a:rPr lang="en-US" b="1" dirty="0" smtClean="0"/>
              <a:t>3. TITLE </a:t>
            </a:r>
            <a:r>
              <a:rPr lang="en-US" b="1" dirty="0"/>
              <a:t>IX COMPLIANCE REQUIRES PROMPT </a:t>
            </a:r>
            <a:r>
              <a:rPr lang="en-US" b="1" dirty="0" smtClean="0"/>
              <a:t>ACTION</a:t>
            </a:r>
          </a:p>
          <a:p>
            <a:pPr marL="0" indent="0">
              <a:buNone/>
            </a:pPr>
            <a:r>
              <a:rPr lang="en-US" dirty="0"/>
              <a:t> </a:t>
            </a:r>
            <a:r>
              <a:rPr lang="en-US" dirty="0" smtClean="0"/>
              <a:t>If </a:t>
            </a:r>
            <a:r>
              <a:rPr lang="en-US" dirty="0"/>
              <a:t>you receive a report of sexual </a:t>
            </a:r>
            <a:r>
              <a:rPr lang="en-US" dirty="0" smtClean="0"/>
              <a:t>violence/harassment, </a:t>
            </a:r>
            <a:r>
              <a:rPr lang="en-US" dirty="0"/>
              <a:t>and the incident reported is one that may impact the school community, you should notify the Title IX coordinator of the matter </a:t>
            </a:r>
            <a:r>
              <a:rPr lang="en-US" dirty="0" smtClean="0"/>
              <a:t>immediately—within 24 hours.</a:t>
            </a:r>
          </a:p>
          <a:p>
            <a:pPr marL="0" indent="0">
              <a:buNone/>
            </a:pPr>
            <a:r>
              <a:rPr lang="en-US" dirty="0" smtClean="0"/>
              <a:t> </a:t>
            </a:r>
            <a:r>
              <a:rPr lang="en-US" dirty="0"/>
              <a:t>If you need the Title IX coordinator to delay investigation in order to preserve a tactical advantage to the police department in gathering evidence or apprehending a suspect, you should communicate that need to the Title IX coordinator. </a:t>
            </a:r>
            <a:r>
              <a:rPr lang="en-US" u="sng" dirty="0"/>
              <a:t>But you cannot delay simply notifying the Title IX coordinator of an incident because doing so may place the reporting party in greater physical and/or emotional jeopardy. </a:t>
            </a:r>
          </a:p>
        </p:txBody>
      </p:sp>
    </p:spTree>
    <p:extLst>
      <p:ext uri="{BB962C8B-B14F-4D97-AF65-F5344CB8AC3E}">
        <p14:creationId xmlns:p14="http://schemas.microsoft.com/office/powerpoint/2010/main" val="3594006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Georgia" panose="02040502050405020303" pitchFamily="18" charset="0"/>
              </a:rPr>
              <a:t>#4</a:t>
            </a:r>
            <a:endParaRPr lang="en-US" sz="6000" dirty="0">
              <a:latin typeface="Georgia" panose="02040502050405020303" pitchFamily="18" charset="0"/>
            </a:endParaRPr>
          </a:p>
        </p:txBody>
      </p:sp>
      <p:sp>
        <p:nvSpPr>
          <p:cNvPr id="3" name="Content Placeholder 2"/>
          <p:cNvSpPr>
            <a:spLocks noGrp="1"/>
          </p:cNvSpPr>
          <p:nvPr>
            <p:ph idx="1"/>
          </p:nvPr>
        </p:nvSpPr>
        <p:spPr>
          <a:xfrm>
            <a:off x="4630058" y="348343"/>
            <a:ext cx="7286172" cy="6139543"/>
          </a:xfrm>
        </p:spPr>
        <p:txBody>
          <a:bodyPr>
            <a:noAutofit/>
          </a:bodyPr>
          <a:lstStyle/>
          <a:p>
            <a:pPr marL="0" indent="0">
              <a:buNone/>
            </a:pPr>
            <a:r>
              <a:rPr lang="en-US" b="1" dirty="0" smtClean="0">
                <a:latin typeface="Georgia" panose="02040502050405020303" pitchFamily="18" charset="0"/>
              </a:rPr>
              <a:t>4. CONFIDENTIALITY </a:t>
            </a:r>
            <a:r>
              <a:rPr lang="en-US" b="1" dirty="0">
                <a:latin typeface="Georgia" panose="02040502050405020303" pitchFamily="18" charset="0"/>
              </a:rPr>
              <a:t>IS TRICKY WHEN IT COMES TO TITLE IX </a:t>
            </a:r>
            <a:endParaRPr lang="en-US" b="1" dirty="0" smtClean="0">
              <a:latin typeface="Georgia" panose="02040502050405020303" pitchFamily="18" charset="0"/>
            </a:endParaRPr>
          </a:p>
          <a:p>
            <a:pPr marL="0" indent="0">
              <a:buNone/>
            </a:pPr>
            <a:r>
              <a:rPr lang="en-US" dirty="0" smtClean="0">
                <a:latin typeface="Georgia" panose="02040502050405020303" pitchFamily="18" charset="0"/>
              </a:rPr>
              <a:t>To </a:t>
            </a:r>
            <a:r>
              <a:rPr lang="en-US" dirty="0">
                <a:latin typeface="Georgia" panose="02040502050405020303" pitchFamily="18" charset="0"/>
              </a:rPr>
              <a:t>prevent a reporting party from revealing information that he or she may want to keep confidential, OCR has directed responsible </a:t>
            </a:r>
            <a:r>
              <a:rPr lang="en-US" dirty="0" smtClean="0">
                <a:latin typeface="Georgia" panose="02040502050405020303" pitchFamily="18" charset="0"/>
              </a:rPr>
              <a:t>employees—including Public Safety Officers—to   </a:t>
            </a:r>
            <a:r>
              <a:rPr lang="en-US" dirty="0">
                <a:latin typeface="Georgia" panose="02040502050405020303" pitchFamily="18" charset="0"/>
              </a:rPr>
              <a:t>make every effort to ensure that the reporting party understands three main points: </a:t>
            </a:r>
            <a:endParaRPr lang="en-US" dirty="0" smtClean="0">
              <a:latin typeface="Georgia" panose="02040502050405020303" pitchFamily="18" charset="0"/>
            </a:endParaRPr>
          </a:p>
          <a:p>
            <a:pPr marL="342900" indent="-342900">
              <a:buAutoNum type="arabicParenBoth"/>
            </a:pPr>
            <a:r>
              <a:rPr lang="en-US" dirty="0" smtClean="0">
                <a:latin typeface="Georgia" panose="02040502050405020303" pitchFamily="18" charset="0"/>
              </a:rPr>
              <a:t>the </a:t>
            </a:r>
            <a:r>
              <a:rPr lang="en-US" dirty="0">
                <a:latin typeface="Georgia" panose="02040502050405020303" pitchFamily="18" charset="0"/>
              </a:rPr>
              <a:t>employee receiving a report is required to notify the Title IX coordinator </a:t>
            </a:r>
            <a:r>
              <a:rPr lang="en-US" dirty="0" smtClean="0">
                <a:latin typeface="Georgia" panose="02040502050405020303" pitchFamily="18" charset="0"/>
              </a:rPr>
              <a:t>of </a:t>
            </a:r>
            <a:r>
              <a:rPr lang="en-US" dirty="0">
                <a:latin typeface="Georgia" panose="02040502050405020303" pitchFamily="18" charset="0"/>
              </a:rPr>
              <a:t>the names of the alleged perpetrator and reporting party involved in alleged sexual violence, as well as relevant facts regarding the alleged </a:t>
            </a:r>
            <a:r>
              <a:rPr lang="en-US" dirty="0" smtClean="0">
                <a:latin typeface="Georgia" panose="02040502050405020303" pitchFamily="18" charset="0"/>
              </a:rPr>
              <a:t>incident; </a:t>
            </a:r>
          </a:p>
          <a:p>
            <a:pPr marL="342900" indent="-342900">
              <a:buAutoNum type="arabicParenBoth"/>
            </a:pPr>
            <a:r>
              <a:rPr lang="en-US" dirty="0" smtClean="0">
                <a:latin typeface="Georgia" panose="02040502050405020303" pitchFamily="18" charset="0"/>
              </a:rPr>
              <a:t>the </a:t>
            </a:r>
            <a:r>
              <a:rPr lang="en-US" dirty="0">
                <a:latin typeface="Georgia" panose="02040502050405020303" pitchFamily="18" charset="0"/>
              </a:rPr>
              <a:t>reporting party has the option to request that the school </a:t>
            </a:r>
            <a:r>
              <a:rPr lang="en-US" dirty="0" smtClean="0">
                <a:latin typeface="Georgia" panose="02040502050405020303" pitchFamily="18" charset="0"/>
              </a:rPr>
              <a:t>maintain </a:t>
            </a:r>
            <a:r>
              <a:rPr lang="en-US" dirty="0">
                <a:latin typeface="Georgia" panose="02040502050405020303" pitchFamily="18" charset="0"/>
              </a:rPr>
              <a:t>confidentiality, which </a:t>
            </a:r>
            <a:r>
              <a:rPr lang="en-US" dirty="0" smtClean="0">
                <a:latin typeface="Georgia" panose="02040502050405020303" pitchFamily="18" charset="0"/>
              </a:rPr>
              <a:t>the </a:t>
            </a:r>
            <a:r>
              <a:rPr lang="en-US" dirty="0">
                <a:latin typeface="Georgia" panose="02040502050405020303" pitchFamily="18" charset="0"/>
              </a:rPr>
              <a:t>Title IX </a:t>
            </a:r>
            <a:r>
              <a:rPr lang="en-US" dirty="0" smtClean="0">
                <a:latin typeface="Georgia" panose="02040502050405020303" pitchFamily="18" charset="0"/>
              </a:rPr>
              <a:t>coordinator </a:t>
            </a:r>
            <a:r>
              <a:rPr lang="en-US" dirty="0">
                <a:latin typeface="Georgia" panose="02040502050405020303" pitchFamily="18" charset="0"/>
              </a:rPr>
              <a:t>will consider; and </a:t>
            </a:r>
            <a:endParaRPr lang="en-US" dirty="0" smtClean="0">
              <a:latin typeface="Georgia" panose="02040502050405020303" pitchFamily="18" charset="0"/>
            </a:endParaRPr>
          </a:p>
          <a:p>
            <a:pPr marL="342900" indent="-342900">
              <a:buAutoNum type="arabicParenBoth"/>
            </a:pPr>
            <a:r>
              <a:rPr lang="en-US" dirty="0" smtClean="0">
                <a:latin typeface="Georgia" panose="02040502050405020303" pitchFamily="18" charset="0"/>
              </a:rPr>
              <a:t>the </a:t>
            </a:r>
            <a:r>
              <a:rPr lang="en-US" dirty="0">
                <a:latin typeface="Georgia" panose="02040502050405020303" pitchFamily="18" charset="0"/>
              </a:rPr>
              <a:t>reporting party may confidentially share information regarding an assault with </a:t>
            </a:r>
            <a:r>
              <a:rPr lang="en-US" dirty="0" smtClean="0">
                <a:latin typeface="Georgia" panose="02040502050405020303" pitchFamily="18" charset="0"/>
              </a:rPr>
              <a:t>their treating physicians and counselors (off campus). </a:t>
            </a:r>
            <a:endParaRPr lang="en-US" b="1" dirty="0">
              <a:latin typeface="Georgia" panose="02040502050405020303" pitchFamily="18" charset="0"/>
            </a:endParaRPr>
          </a:p>
        </p:txBody>
      </p:sp>
    </p:spTree>
    <p:extLst>
      <p:ext uri="{BB962C8B-B14F-4D97-AF65-F5344CB8AC3E}">
        <p14:creationId xmlns:p14="http://schemas.microsoft.com/office/powerpoint/2010/main" val="600846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Georgia" panose="02040502050405020303" pitchFamily="18" charset="0"/>
              </a:rPr>
              <a:t>#5</a:t>
            </a:r>
            <a:endParaRPr lang="en-US" sz="6000" dirty="0">
              <a:latin typeface="Georgia" panose="02040502050405020303" pitchFamily="18" charset="0"/>
            </a:endParaRPr>
          </a:p>
        </p:txBody>
      </p:sp>
      <p:sp>
        <p:nvSpPr>
          <p:cNvPr id="3" name="Content Placeholder 2"/>
          <p:cNvSpPr>
            <a:spLocks noGrp="1"/>
          </p:cNvSpPr>
          <p:nvPr>
            <p:ph idx="1"/>
          </p:nvPr>
        </p:nvSpPr>
        <p:spPr>
          <a:xfrm>
            <a:off x="5118447" y="537029"/>
            <a:ext cx="6522010" cy="5878285"/>
          </a:xfrm>
        </p:spPr>
        <p:txBody>
          <a:bodyPr>
            <a:normAutofit/>
          </a:bodyPr>
          <a:lstStyle/>
          <a:p>
            <a:pPr marL="0" indent="0">
              <a:buNone/>
            </a:pPr>
            <a:r>
              <a:rPr lang="en-US" sz="2000" b="1" dirty="0" smtClean="0">
                <a:latin typeface="Georgia" panose="02040502050405020303" pitchFamily="18" charset="0"/>
              </a:rPr>
              <a:t>5. LAW </a:t>
            </a:r>
            <a:r>
              <a:rPr lang="en-US" sz="2000" b="1" dirty="0">
                <a:latin typeface="Georgia" panose="02040502050405020303" pitchFamily="18" charset="0"/>
              </a:rPr>
              <a:t>ENFORCEMENT “BUY-IN” IS CRITICAL TO </a:t>
            </a:r>
            <a:r>
              <a:rPr lang="en-US" sz="2000" b="1" dirty="0" smtClean="0">
                <a:latin typeface="Georgia" panose="02040502050405020303" pitchFamily="18" charset="0"/>
              </a:rPr>
              <a:t>COMPLIANCE</a:t>
            </a:r>
          </a:p>
          <a:p>
            <a:pPr marL="0" indent="0">
              <a:buNone/>
            </a:pPr>
            <a:r>
              <a:rPr lang="en-US" sz="2000" dirty="0">
                <a:latin typeface="Georgia" panose="02040502050405020303" pitchFamily="18" charset="0"/>
              </a:rPr>
              <a:t> </a:t>
            </a:r>
            <a:r>
              <a:rPr lang="en-US" sz="2000" dirty="0" smtClean="0">
                <a:latin typeface="Georgia" panose="02040502050405020303" pitchFamily="18" charset="0"/>
              </a:rPr>
              <a:t>The </a:t>
            </a:r>
            <a:r>
              <a:rPr lang="en-US" sz="2000" dirty="0">
                <a:latin typeface="Georgia" panose="02040502050405020303" pitchFamily="18" charset="0"/>
              </a:rPr>
              <a:t>Title IX process is as much </a:t>
            </a:r>
            <a:r>
              <a:rPr lang="en-US" sz="2000" dirty="0" smtClean="0">
                <a:latin typeface="Georgia" panose="02040502050405020303" pitchFamily="18" charset="0"/>
              </a:rPr>
              <a:t>Public Safety’s </a:t>
            </a:r>
            <a:r>
              <a:rPr lang="en-US" sz="2000" dirty="0">
                <a:latin typeface="Georgia" panose="02040502050405020303" pitchFamily="18" charset="0"/>
              </a:rPr>
              <a:t>as it is that of any other </a:t>
            </a:r>
            <a:r>
              <a:rPr lang="en-US" sz="2000" dirty="0" smtClean="0">
                <a:latin typeface="Georgia" panose="02040502050405020303" pitchFamily="18" charset="0"/>
              </a:rPr>
              <a:t>office. </a:t>
            </a:r>
            <a:r>
              <a:rPr lang="en-US" sz="2000" dirty="0">
                <a:latin typeface="Georgia" panose="02040502050405020303" pitchFamily="18" charset="0"/>
              </a:rPr>
              <a:t>Without </a:t>
            </a:r>
            <a:r>
              <a:rPr lang="en-US" sz="2000" dirty="0" smtClean="0">
                <a:latin typeface="Georgia" panose="02040502050405020303" pitchFamily="18" charset="0"/>
              </a:rPr>
              <a:t>all cooperation, </a:t>
            </a:r>
            <a:r>
              <a:rPr lang="en-US" sz="2000" dirty="0">
                <a:latin typeface="Georgia" panose="02040502050405020303" pitchFamily="18" charset="0"/>
              </a:rPr>
              <a:t>the ship is likely to sink</a:t>
            </a:r>
            <a:r>
              <a:rPr lang="en-US" sz="2000" dirty="0" smtClean="0">
                <a:latin typeface="Georgia" panose="02040502050405020303" pitchFamily="18" charset="0"/>
              </a:rPr>
              <a:t>.</a:t>
            </a:r>
          </a:p>
          <a:p>
            <a:pPr marL="0" indent="0">
              <a:buNone/>
            </a:pPr>
            <a:r>
              <a:rPr lang="en-US" sz="2000" dirty="0" smtClean="0">
                <a:latin typeface="Georgia" panose="02040502050405020303" pitchFamily="18" charset="0"/>
              </a:rPr>
              <a:t> </a:t>
            </a:r>
            <a:r>
              <a:rPr lang="en-US" sz="2000" dirty="0">
                <a:latin typeface="Georgia" panose="02040502050405020303" pitchFamily="18" charset="0"/>
              </a:rPr>
              <a:t>We need </a:t>
            </a:r>
            <a:r>
              <a:rPr lang="en-US" sz="2000" dirty="0" smtClean="0">
                <a:latin typeface="Georgia" panose="02040502050405020303" pitchFamily="18" charset="0"/>
              </a:rPr>
              <a:t>Public Safety’s </a:t>
            </a:r>
            <a:r>
              <a:rPr lang="en-US" sz="2000" dirty="0">
                <a:latin typeface="Georgia" panose="02040502050405020303" pitchFamily="18" charset="0"/>
              </a:rPr>
              <a:t>help </a:t>
            </a:r>
            <a:r>
              <a:rPr lang="en-US" sz="2000" dirty="0" smtClean="0">
                <a:latin typeface="Georgia" panose="02040502050405020303" pitchFamily="18" charset="0"/>
              </a:rPr>
              <a:t>in crafting </a:t>
            </a:r>
            <a:r>
              <a:rPr lang="en-US" sz="2000" dirty="0">
                <a:latin typeface="Georgia" panose="02040502050405020303" pitchFamily="18" charset="0"/>
              </a:rPr>
              <a:t>policy, educate the community, assist with investigations (particularly by sharing information), and cultivate a reputation for promptly, fairly, and adequately responding to reports of sexual </a:t>
            </a:r>
            <a:r>
              <a:rPr lang="en-US" sz="2000" dirty="0" smtClean="0">
                <a:latin typeface="Georgia" panose="02040502050405020303" pitchFamily="18" charset="0"/>
              </a:rPr>
              <a:t>violence/harassment. </a:t>
            </a:r>
          </a:p>
          <a:p>
            <a:pPr marL="0" indent="0">
              <a:buNone/>
            </a:pPr>
            <a:r>
              <a:rPr lang="en-US" sz="2000" dirty="0" smtClean="0">
                <a:latin typeface="Georgia" panose="02040502050405020303" pitchFamily="18" charset="0"/>
              </a:rPr>
              <a:t> </a:t>
            </a:r>
            <a:r>
              <a:rPr lang="en-US" sz="2000" dirty="0">
                <a:latin typeface="Georgia" panose="02040502050405020303" pitchFamily="18" charset="0"/>
              </a:rPr>
              <a:t>Much </a:t>
            </a:r>
            <a:r>
              <a:rPr lang="en-US" sz="2000" dirty="0" smtClean="0">
                <a:latin typeface="Georgia" panose="02040502050405020303" pitchFamily="18" charset="0"/>
              </a:rPr>
              <a:t>like </a:t>
            </a:r>
            <a:r>
              <a:rPr lang="en-US" sz="2000" dirty="0">
                <a:latin typeface="Georgia" panose="02040502050405020303" pitchFamily="18" charset="0"/>
              </a:rPr>
              <a:t>traditional law enforcement efforts, </a:t>
            </a:r>
            <a:r>
              <a:rPr lang="en-US" sz="2000" dirty="0" smtClean="0">
                <a:latin typeface="Georgia" panose="02040502050405020303" pitchFamily="18" charset="0"/>
              </a:rPr>
              <a:t>Public Safety’s </a:t>
            </a:r>
            <a:r>
              <a:rPr lang="en-US" sz="2000" dirty="0">
                <a:latin typeface="Georgia" panose="02040502050405020303" pitchFamily="18" charset="0"/>
              </a:rPr>
              <a:t>contributions to the Title IX process can be very meaningful, both in terms of serving </a:t>
            </a:r>
            <a:r>
              <a:rPr lang="en-US" sz="2000" dirty="0" smtClean="0">
                <a:latin typeface="Georgia" panose="02040502050405020303" pitchFamily="18" charset="0"/>
              </a:rPr>
              <a:t>campus community </a:t>
            </a:r>
            <a:r>
              <a:rPr lang="en-US" sz="2000" dirty="0">
                <a:latin typeface="Georgia" panose="02040502050405020303" pitchFamily="18" charset="0"/>
              </a:rPr>
              <a:t>and </a:t>
            </a:r>
            <a:r>
              <a:rPr lang="en-US" sz="2000" dirty="0" smtClean="0">
                <a:latin typeface="Georgia" panose="02040502050405020303" pitchFamily="18" charset="0"/>
              </a:rPr>
              <a:t>protecting it. </a:t>
            </a:r>
            <a:endParaRPr lang="en-US" sz="2000" dirty="0">
              <a:latin typeface="Georgia" panose="02040502050405020303" pitchFamily="18" charset="0"/>
            </a:endParaRPr>
          </a:p>
        </p:txBody>
      </p:sp>
    </p:spTree>
    <p:extLst>
      <p:ext uri="{BB962C8B-B14F-4D97-AF65-F5344CB8AC3E}">
        <p14:creationId xmlns:p14="http://schemas.microsoft.com/office/powerpoint/2010/main" val="3944027961"/>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emplate>TM16401371[[fn=Atlas]]</Template>
  <TotalTime>389</TotalTime>
  <Words>1040</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Calibri Light</vt:lpstr>
      <vt:lpstr>Georgia</vt:lpstr>
      <vt:lpstr>Rockwell</vt:lpstr>
      <vt:lpstr>Wingdings</vt:lpstr>
      <vt:lpstr>Atlas</vt:lpstr>
      <vt:lpstr>Public Safety and Title IX Administrators: Working Together</vt:lpstr>
      <vt:lpstr>Public Safety: Between a Rock and a Hard place</vt:lpstr>
      <vt:lpstr>Public Safety can positively impact a college’s approach to Title IX Compliance, if: </vt:lpstr>
      <vt:lpstr>5 Fundamental principals Public Safety needs to understand in order to effectively assist in College compliance efforts</vt:lpstr>
      <vt:lpstr>MORE ON  #1</vt:lpstr>
      <vt:lpstr>#2  </vt:lpstr>
      <vt:lpstr>#3</vt:lpstr>
      <vt:lpstr>#4</vt:lpstr>
      <vt:lpstr>#5</vt:lpstr>
      <vt:lpstr>Policy Violations (Title IX, code of conduct) v. Criminal Conduct</vt:lpstr>
      <vt:lpstr>WHAT QUESTIONS DO YOU HAVE?</vt:lpstr>
    </vt:vector>
  </TitlesOfParts>
  <Company>Maricopa Community Colleges District Office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Safety and Title IX Investigators/Coordinators: Working Together</dc:title>
  <dc:creator>Flores,Melissa</dc:creator>
  <cp:lastModifiedBy>Flores,Melissa</cp:lastModifiedBy>
  <cp:revision>11</cp:revision>
  <dcterms:created xsi:type="dcterms:W3CDTF">2019-04-18T16:54:42Z</dcterms:created>
  <dcterms:modified xsi:type="dcterms:W3CDTF">2019-04-18T23:24:09Z</dcterms:modified>
</cp:coreProperties>
</file>