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301" r:id="rId3"/>
    <p:sldId id="267" r:id="rId4"/>
    <p:sldId id="307" r:id="rId5"/>
    <p:sldId id="308" r:id="rId6"/>
    <p:sldId id="309" r:id="rId7"/>
    <p:sldId id="310" r:id="rId8"/>
    <p:sldId id="268" r:id="rId9"/>
    <p:sldId id="306" r:id="rId10"/>
    <p:sldId id="311" r:id="rId11"/>
    <p:sldId id="286" r:id="rId12"/>
    <p:sldId id="257"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7" autoAdjust="0"/>
    <p:restoredTop sz="79549" autoAdjust="0"/>
  </p:normalViewPr>
  <p:slideViewPr>
    <p:cSldViewPr snapToGrid="0" snapToObjects="1">
      <p:cViewPr varScale="1">
        <p:scale>
          <a:sx n="81" d="100"/>
          <a:sy n="81" d="100"/>
        </p:scale>
        <p:origin x="5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AD72AD9-3517-4DFB-81EF-2E0EAE7C564C}" type="datetimeFigureOut">
              <a:rPr lang="en-US" smtClean="0"/>
              <a:t>1/27/2020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1CEEADF-8D7E-4D04-86CC-5EE8E3DB91BE}" type="slidenum">
              <a:rPr lang="en-US" smtClean="0"/>
              <a:t>‹#›</a:t>
            </a:fld>
            <a:endParaRPr lang="en-US" dirty="0"/>
          </a:p>
        </p:txBody>
      </p:sp>
    </p:spTree>
    <p:extLst>
      <p:ext uri="{BB962C8B-B14F-4D97-AF65-F5344CB8AC3E}">
        <p14:creationId xmlns:p14="http://schemas.microsoft.com/office/powerpoint/2010/main" val="3445693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D097F0E-6794-45DF-AA70-0339C1945CC4}" type="datetimeFigureOut">
              <a:rPr lang="en-US" smtClean="0"/>
              <a:t>1/27/2020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A70205D-1CEC-4A6C-95B8-5066E6019994}" type="slidenum">
              <a:rPr lang="en-US" smtClean="0"/>
              <a:t>‹#›</a:t>
            </a:fld>
            <a:endParaRPr lang="en-US"/>
          </a:p>
        </p:txBody>
      </p:sp>
    </p:spTree>
    <p:extLst>
      <p:ext uri="{BB962C8B-B14F-4D97-AF65-F5344CB8AC3E}">
        <p14:creationId xmlns:p14="http://schemas.microsoft.com/office/powerpoint/2010/main" val="488974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FAPE:</a:t>
            </a:r>
            <a:r>
              <a:rPr lang="en-US" baseline="0" dirty="0" smtClean="0"/>
              <a:t> </a:t>
            </a:r>
            <a:r>
              <a:rPr lang="en-US" dirty="0" smtClean="0"/>
              <a:t>a school district must identify an individual's education needs and provide any regular or special education and related aids and services necessary to meet those needs as well as it is meeting the needs of students without disabilities</a:t>
            </a:r>
          </a:p>
          <a:p>
            <a:r>
              <a:rPr lang="en-US" dirty="0" smtClean="0"/>
              <a:t>Post-secondary: provide appropriate academic adjustments as necessary to ensure that it does not discriminate on the basis of disability.</a:t>
            </a:r>
            <a:endParaRPr lang="en-US" dirty="0"/>
          </a:p>
        </p:txBody>
      </p:sp>
      <p:sp>
        <p:nvSpPr>
          <p:cNvPr id="4" name="Slide Number Placeholder 3"/>
          <p:cNvSpPr>
            <a:spLocks noGrp="1"/>
          </p:cNvSpPr>
          <p:nvPr>
            <p:ph type="sldNum" sz="quarter" idx="10"/>
          </p:nvPr>
        </p:nvSpPr>
        <p:spPr/>
        <p:txBody>
          <a:bodyPr/>
          <a:lstStyle/>
          <a:p>
            <a:fld id="{9A70205D-1CEC-4A6C-95B8-5066E6019994}" type="slidenum">
              <a:rPr lang="en-US" smtClean="0"/>
              <a:t>2</a:t>
            </a:fld>
            <a:endParaRPr lang="en-US"/>
          </a:p>
        </p:txBody>
      </p:sp>
    </p:spTree>
    <p:extLst>
      <p:ext uri="{BB962C8B-B14F-4D97-AF65-F5344CB8AC3E}">
        <p14:creationId xmlns:p14="http://schemas.microsoft.com/office/powerpoint/2010/main" val="2340329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3749"/>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6095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209160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79062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236742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1515" y="274638"/>
            <a:ext cx="8229600" cy="11430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cxnSp>
        <p:nvCxnSpPr>
          <p:cNvPr id="14" name="Straight Connector 13"/>
          <p:cNvCxnSpPr/>
          <p:nvPr userDrawn="1"/>
        </p:nvCxnSpPr>
        <p:spPr>
          <a:xfrm>
            <a:off x="403497" y="1137763"/>
            <a:ext cx="8235305" cy="0"/>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022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92970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11226" y="-332128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3007605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645899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76419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13267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56379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EEDF1-24C4-F249-AA09-320D6DE1BC36}" type="datetimeFigureOut">
              <a:rPr lang="en-US" smtClean="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854A0-AD48-CF47-B94C-5C85BFD8FDBE}" type="slidenum">
              <a:rPr lang="en-US" smtClean="0"/>
              <a:t>‹#›</a:t>
            </a:fld>
            <a:endParaRPr lang="en-US" dirty="0"/>
          </a:p>
        </p:txBody>
      </p:sp>
    </p:spTree>
    <p:extLst>
      <p:ext uri="{BB962C8B-B14F-4D97-AF65-F5344CB8AC3E}">
        <p14:creationId xmlns:p14="http://schemas.microsoft.com/office/powerpoint/2010/main" val="66779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EEDF1-24C4-F249-AA09-320D6DE1BC36}" type="datetimeFigureOut">
              <a:rPr lang="en-US" smtClean="0"/>
              <a:t>1/27/2020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854A0-AD48-CF47-B94C-5C85BFD8FDBE}" type="slidenum">
              <a:rPr lang="en-US" smtClean="0"/>
              <a:t>‹#›</a:t>
            </a:fld>
            <a:endParaRPr lang="en-US" dirty="0"/>
          </a:p>
        </p:txBody>
      </p:sp>
      <p:pic>
        <p:nvPicPr>
          <p:cNvPr id="7" name="Picture 6" descr="footer@3x.png"/>
          <p:cNvPicPr>
            <a:picLocks noChangeAspect="1"/>
          </p:cNvPicPr>
          <p:nvPr userDrawn="1"/>
        </p:nvPicPr>
        <p:blipFill rotWithShape="1">
          <a:blip r:embed="rId13">
            <a:extLst>
              <a:ext uri="{28A0092B-C50C-407E-A947-70E740481C1C}">
                <a14:useLocalDpi xmlns:a14="http://schemas.microsoft.com/office/drawing/2010/main" val="0"/>
              </a:ext>
            </a:extLst>
          </a:blip>
          <a:srcRect l="26308" t="55982" r="4350" b="27430"/>
          <a:stretch/>
        </p:blipFill>
        <p:spPr>
          <a:xfrm>
            <a:off x="0" y="4994259"/>
            <a:ext cx="9144000" cy="1863742"/>
          </a:xfrm>
          <a:prstGeom prst="rect">
            <a:avLst/>
          </a:prstGeom>
        </p:spPr>
      </p:pic>
      <p:pic>
        <p:nvPicPr>
          <p:cNvPr id="8" name="Picture 7" descr="DO_logo_white_hor@3x.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694079" y="5905826"/>
            <a:ext cx="2084836" cy="453225"/>
          </a:xfrm>
          <a:prstGeom prst="rect">
            <a:avLst/>
          </a:prstGeom>
        </p:spPr>
      </p:pic>
      <p:sp>
        <p:nvSpPr>
          <p:cNvPr id="9" name="TextBox 8"/>
          <p:cNvSpPr txBox="1"/>
          <p:nvPr userDrawn="1"/>
        </p:nvSpPr>
        <p:spPr>
          <a:xfrm>
            <a:off x="1305770" y="6474585"/>
            <a:ext cx="7578217" cy="369332"/>
          </a:xfrm>
          <a:prstGeom prst="rect">
            <a:avLst/>
          </a:prstGeom>
          <a:noFill/>
        </p:spPr>
        <p:txBody>
          <a:bodyPr wrap="square" rtlCol="0">
            <a:spAutoFit/>
          </a:bodyPr>
          <a:lstStyle/>
          <a:p>
            <a:pPr algn="r"/>
            <a:r>
              <a:rPr lang="en-US" sz="900" spc="300" dirty="0" smtClean="0">
                <a:solidFill>
                  <a:schemeClr val="bg1"/>
                </a:solidFill>
                <a:latin typeface="Calibri Light"/>
                <a:cs typeface="Calibri Light"/>
              </a:rPr>
              <a:t>Chandler-Gilbert | Estrella Mountain | GateWay | Glendale | Mesa | Paradise Valley | Phoenix | Rio Salado | Scottsdale | South Mountain</a:t>
            </a:r>
            <a:endParaRPr lang="en-US" sz="900" spc="300" dirty="0">
              <a:solidFill>
                <a:schemeClr val="bg1"/>
              </a:solidFill>
              <a:latin typeface="Calibri Light"/>
              <a:cs typeface="Calibri Light"/>
            </a:endParaRPr>
          </a:p>
        </p:txBody>
      </p:sp>
    </p:spTree>
    <p:extLst>
      <p:ext uri="{BB962C8B-B14F-4D97-AF65-F5344CB8AC3E}">
        <p14:creationId xmlns:p14="http://schemas.microsoft.com/office/powerpoint/2010/main" val="2435801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330" y="1803575"/>
            <a:ext cx="8224870" cy="1248629"/>
          </a:xfrm>
        </p:spPr>
        <p:txBody>
          <a:bodyPr>
            <a:normAutofit fontScale="90000"/>
          </a:bodyPr>
          <a:lstStyle/>
          <a:p>
            <a:r>
              <a:rPr lang="en-US" sz="4000" dirty="0"/>
              <a:t/>
            </a:r>
            <a:br>
              <a:rPr lang="en-US" sz="4000" dirty="0"/>
            </a:br>
            <a:r>
              <a:rPr lang="en-US" sz="4000" dirty="0"/>
              <a:t/>
            </a:r>
            <a:br>
              <a:rPr lang="en-US" sz="4000" dirty="0"/>
            </a:br>
            <a:endParaRPr lang="en-US" dirty="0"/>
          </a:p>
        </p:txBody>
      </p:sp>
      <p:sp>
        <p:nvSpPr>
          <p:cNvPr id="3" name="Subtitle 2"/>
          <p:cNvSpPr>
            <a:spLocks noGrp="1"/>
          </p:cNvSpPr>
          <p:nvPr>
            <p:ph type="subTitle" idx="1"/>
          </p:nvPr>
        </p:nvSpPr>
        <p:spPr>
          <a:xfrm>
            <a:off x="429491" y="3664035"/>
            <a:ext cx="8145166" cy="2127165"/>
          </a:xfrm>
        </p:spPr>
        <p:txBody>
          <a:bodyPr>
            <a:normAutofit fontScale="70000" lnSpcReduction="20000"/>
          </a:bodyPr>
          <a:lstStyle/>
          <a:p>
            <a:pPr algn="l"/>
            <a:endParaRPr lang="en-US" sz="2400" i="1" dirty="0" smtClean="0">
              <a:solidFill>
                <a:schemeClr val="tx1"/>
              </a:solidFill>
              <a:latin typeface="Georgia" panose="02040502050405020303" pitchFamily="18" charset="0"/>
            </a:endParaRPr>
          </a:p>
          <a:p>
            <a:r>
              <a:rPr lang="en-US" sz="2400" b="1" i="1" dirty="0" smtClean="0">
                <a:solidFill>
                  <a:schemeClr val="tx1"/>
                </a:solidFill>
                <a:latin typeface="Georgia" panose="02040502050405020303" pitchFamily="18" charset="0"/>
              </a:rPr>
              <a:t>Office of the General Counsel</a:t>
            </a:r>
          </a:p>
          <a:p>
            <a:r>
              <a:rPr lang="en-US" sz="2400" b="1" i="1" dirty="0" smtClean="0">
                <a:solidFill>
                  <a:schemeClr val="tx1"/>
                </a:solidFill>
                <a:latin typeface="Georgia" panose="02040502050405020303" pitchFamily="18" charset="0"/>
              </a:rPr>
              <a:t>Maricopa County Community College District</a:t>
            </a:r>
          </a:p>
          <a:p>
            <a:pPr algn="l"/>
            <a:endParaRPr lang="en-US" sz="2400" b="1" i="1" dirty="0" smtClean="0">
              <a:solidFill>
                <a:schemeClr val="tx1"/>
              </a:solidFill>
              <a:latin typeface="Georgia" panose="02040502050405020303" pitchFamily="18" charset="0"/>
            </a:endParaRPr>
          </a:p>
          <a:p>
            <a:pPr algn="l"/>
            <a:r>
              <a:rPr lang="en-US" sz="2400" b="1" i="1" dirty="0" smtClean="0">
                <a:solidFill>
                  <a:schemeClr val="tx1"/>
                </a:solidFill>
                <a:latin typeface="Georgia" panose="02040502050405020303" pitchFamily="18" charset="0"/>
              </a:rPr>
              <a:t>Melissa Flores (480) 731-8418</a:t>
            </a:r>
            <a:endParaRPr lang="en-US" sz="2400" b="1" i="1" dirty="0">
              <a:solidFill>
                <a:schemeClr val="tx1"/>
              </a:solidFill>
              <a:latin typeface="Georgia" panose="02040502050405020303" pitchFamily="18" charset="0"/>
            </a:endParaRPr>
          </a:p>
          <a:p>
            <a:pPr algn="l"/>
            <a:r>
              <a:rPr lang="en-US" sz="2400" b="1" i="1" dirty="0" smtClean="0">
                <a:solidFill>
                  <a:schemeClr val="tx1"/>
                </a:solidFill>
                <a:latin typeface="Georgia" panose="02040502050405020303" pitchFamily="18" charset="0"/>
              </a:rPr>
              <a:t>Associate General Counsel, Sr.</a:t>
            </a:r>
          </a:p>
          <a:p>
            <a:pPr algn="l"/>
            <a:r>
              <a:rPr lang="en-US" sz="2400" b="1" i="1" dirty="0" smtClean="0">
                <a:solidFill>
                  <a:schemeClr val="tx1"/>
                </a:solidFill>
                <a:latin typeface="Georgia" panose="02040502050405020303" pitchFamily="18" charset="0"/>
              </a:rPr>
              <a:t>Student/Academic Affairs </a:t>
            </a:r>
          </a:p>
          <a:p>
            <a:pPr algn="l"/>
            <a:r>
              <a:rPr lang="en-US" sz="2400" b="1" i="1" dirty="0" smtClean="0">
                <a:solidFill>
                  <a:schemeClr val="tx1"/>
                </a:solidFill>
                <a:latin typeface="Georgia" panose="02040502050405020303" pitchFamily="18" charset="0"/>
              </a:rPr>
              <a:t>Regulatory Compliance</a:t>
            </a:r>
            <a:endParaRPr lang="en-US" i="1" dirty="0">
              <a:latin typeface="Georgia" panose="02040502050405020303" pitchFamily="18" charset="0"/>
            </a:endParaRPr>
          </a:p>
        </p:txBody>
      </p:sp>
      <p:sp>
        <p:nvSpPr>
          <p:cNvPr id="4" name="TextBox 3"/>
          <p:cNvSpPr txBox="1"/>
          <p:nvPr/>
        </p:nvSpPr>
        <p:spPr>
          <a:xfrm>
            <a:off x="315936" y="1109491"/>
            <a:ext cx="8472788" cy="2554545"/>
          </a:xfrm>
          <a:prstGeom prst="rect">
            <a:avLst/>
          </a:prstGeom>
          <a:noFill/>
        </p:spPr>
        <p:txBody>
          <a:bodyPr wrap="square" rtlCol="0">
            <a:spAutoFit/>
          </a:bodyPr>
          <a:lstStyle/>
          <a:p>
            <a:pPr algn="ctr"/>
            <a:r>
              <a:rPr lang="en-US" sz="4000" b="1" dirty="0" smtClean="0">
                <a:solidFill>
                  <a:srgbClr val="C00000"/>
                </a:solidFill>
                <a:latin typeface="Algerian" panose="04020705040A02060702" pitchFamily="82" charset="0"/>
              </a:rPr>
              <a:t>The Basics: </a:t>
            </a:r>
          </a:p>
          <a:p>
            <a:pPr algn="ctr"/>
            <a:r>
              <a:rPr lang="en-US" sz="4000" b="1" dirty="0" smtClean="0">
                <a:solidFill>
                  <a:srgbClr val="C00000"/>
                </a:solidFill>
                <a:latin typeface="Algerian" panose="04020705040A02060702" pitchFamily="82" charset="0"/>
              </a:rPr>
              <a:t>Things you know, but your students (and their parents) might not </a:t>
            </a:r>
            <a:endParaRPr lang="en-US" sz="4000" b="1" dirty="0">
              <a:solidFill>
                <a:srgbClr val="C00000"/>
              </a:solidFill>
              <a:latin typeface="Algerian" panose="04020705040A02060702" pitchFamily="82" charset="0"/>
            </a:endParaRPr>
          </a:p>
        </p:txBody>
      </p:sp>
    </p:spTree>
    <p:extLst>
      <p:ext uri="{BB962C8B-B14F-4D97-AF65-F5344CB8AC3E}">
        <p14:creationId xmlns:p14="http://schemas.microsoft.com/office/powerpoint/2010/main" val="3496073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Who pays?</a:t>
            </a:r>
            <a:endParaRPr lang="en-US" dirty="0">
              <a:latin typeface="Algerian" panose="04020705040A02060702" pitchFamily="82" charset="0"/>
            </a:endParaRPr>
          </a:p>
        </p:txBody>
      </p:sp>
      <p:pic>
        <p:nvPicPr>
          <p:cNvPr id="5" name="Picture 4"/>
          <p:cNvPicPr>
            <a:picLocks noChangeAspect="1"/>
          </p:cNvPicPr>
          <p:nvPr/>
        </p:nvPicPr>
        <p:blipFill>
          <a:blip r:embed="rId2"/>
          <a:stretch>
            <a:fillRect/>
          </a:stretch>
        </p:blipFill>
        <p:spPr>
          <a:xfrm>
            <a:off x="457200" y="2889192"/>
            <a:ext cx="1952625" cy="2343150"/>
          </a:xfrm>
          <a:prstGeom prst="rect">
            <a:avLst/>
          </a:prstGeom>
        </p:spPr>
      </p:pic>
      <p:sp>
        <p:nvSpPr>
          <p:cNvPr id="6" name="AutoShape 2" descr="Image result for bill pay clipart"/>
          <p:cNvSpPr>
            <a:spLocks noGrp="1" noChangeAspect="1" noChangeArrowheads="1"/>
          </p:cNvSpPr>
          <p:nvPr>
            <p:ph sz="half" idx="1"/>
          </p:nvPr>
        </p:nvSpPr>
        <p:spPr bwMode="auto">
          <a:xfrm>
            <a:off x="2560320" y="1276524"/>
            <a:ext cx="6126480" cy="48496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lnSpcReduction="10000"/>
          </a:bodyPr>
          <a:lstStyle/>
          <a:p>
            <a:r>
              <a:rPr lang="en-US" dirty="0" smtClean="0">
                <a:latin typeface="Georgia" panose="02040502050405020303" pitchFamily="18" charset="0"/>
              </a:rPr>
              <a:t>A College/District is not required </a:t>
            </a:r>
            <a:r>
              <a:rPr lang="en-US" dirty="0">
                <a:latin typeface="Georgia" panose="02040502050405020303" pitchFamily="18" charset="0"/>
              </a:rPr>
              <a:t>to conduct or pay for a new evaluation to document </a:t>
            </a:r>
            <a:r>
              <a:rPr lang="en-US" dirty="0" smtClean="0">
                <a:latin typeface="Georgia" panose="02040502050405020303" pitchFamily="18" charset="0"/>
              </a:rPr>
              <a:t>a student’s disability </a:t>
            </a:r>
            <a:r>
              <a:rPr lang="en-US" dirty="0">
                <a:latin typeface="Georgia" panose="02040502050405020303" pitchFamily="18" charset="0"/>
              </a:rPr>
              <a:t>and need for an academic </a:t>
            </a:r>
            <a:r>
              <a:rPr lang="en-US" dirty="0" smtClean="0">
                <a:latin typeface="Georgia" panose="02040502050405020303" pitchFamily="18" charset="0"/>
              </a:rPr>
              <a:t>adjustment.</a:t>
            </a:r>
          </a:p>
          <a:p>
            <a:r>
              <a:rPr lang="en-US" dirty="0" smtClean="0">
                <a:latin typeface="Georgia" panose="02040502050405020303" pitchFamily="18" charset="0"/>
              </a:rPr>
              <a:t>Likewise, a college employee (including faculty) cannot diagnose or conduct a diagnostic examination on a student, regardless of whether or not they are licensed to do so. </a:t>
            </a:r>
          </a:p>
          <a:p>
            <a:pPr marL="0" indent="0">
              <a:buNone/>
            </a:pPr>
            <a:endParaRPr lang="en-US" dirty="0"/>
          </a:p>
        </p:txBody>
      </p:sp>
    </p:spTree>
    <p:extLst>
      <p:ext uri="{BB962C8B-B14F-4D97-AF65-F5344CB8AC3E}">
        <p14:creationId xmlns:p14="http://schemas.microsoft.com/office/powerpoint/2010/main" val="2060829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89367" y="1312718"/>
            <a:ext cx="4209357" cy="3209406"/>
          </a:xfrm>
          <a:prstGeom prst="rect">
            <a:avLst/>
          </a:prstGeom>
        </p:spPr>
      </p:pic>
      <p:sp>
        <p:nvSpPr>
          <p:cNvPr id="3" name="TextBox 2"/>
          <p:cNvSpPr txBox="1"/>
          <p:nvPr/>
        </p:nvSpPr>
        <p:spPr>
          <a:xfrm>
            <a:off x="731520" y="980902"/>
            <a:ext cx="3441469" cy="4524315"/>
          </a:xfrm>
          <a:prstGeom prst="rect">
            <a:avLst/>
          </a:prstGeom>
          <a:noFill/>
        </p:spPr>
        <p:txBody>
          <a:bodyPr wrap="square" rtlCol="0">
            <a:spAutoFit/>
          </a:bodyPr>
          <a:lstStyle/>
          <a:p>
            <a:r>
              <a:rPr lang="en-US" sz="5400" dirty="0" smtClean="0">
                <a:latin typeface="Georgia" panose="02040502050405020303" pitchFamily="18" charset="0"/>
              </a:rPr>
              <a:t>What questions do you have for me?</a:t>
            </a:r>
          </a:p>
          <a:p>
            <a:endParaRPr lang="en-US" dirty="0"/>
          </a:p>
        </p:txBody>
      </p:sp>
    </p:spTree>
    <p:extLst>
      <p:ext uri="{BB962C8B-B14F-4D97-AF65-F5344CB8AC3E}">
        <p14:creationId xmlns:p14="http://schemas.microsoft.com/office/powerpoint/2010/main" val="2274795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6234" y="-198447"/>
            <a:ext cx="9253970" cy="7102752"/>
          </a:xfrm>
          <a:prstGeom prst="rect">
            <a:avLst/>
          </a:prstGeom>
          <a:solidFill>
            <a:srgbClr val="0C234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solidFill>
                <a:schemeClr val="bg1"/>
              </a:solidFill>
            </a:endParaRPr>
          </a:p>
        </p:txBody>
      </p:sp>
      <p:pic>
        <p:nvPicPr>
          <p:cNvPr id="6" name="Picture 5" descr="DO-white_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8399" y="3130284"/>
            <a:ext cx="2584704" cy="560832"/>
          </a:xfrm>
          <a:prstGeom prst="rect">
            <a:avLst/>
          </a:prstGeom>
        </p:spPr>
      </p:pic>
    </p:spTree>
    <p:extLst>
      <p:ext uri="{BB962C8B-B14F-4D97-AF65-F5344CB8AC3E}">
        <p14:creationId xmlns:p14="http://schemas.microsoft.com/office/powerpoint/2010/main" val="3749365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199" y="274638"/>
            <a:ext cx="8364071" cy="1143000"/>
          </a:xfrm>
        </p:spPr>
        <p:txBody>
          <a:bodyPr>
            <a:normAutofit/>
          </a:bodyPr>
          <a:lstStyle/>
          <a:p>
            <a:r>
              <a:rPr lang="en-US" sz="3600" dirty="0" smtClean="0">
                <a:latin typeface="Algerian" panose="04020705040A02060702" pitchFamily="82" charset="0"/>
              </a:rPr>
              <a:t>Transition from K-12 to College</a:t>
            </a:r>
            <a:endParaRPr lang="en-US" sz="3600" dirty="0">
              <a:latin typeface="Algerian" panose="04020705040A02060702" pitchFamily="82" charset="0"/>
            </a:endParaRPr>
          </a:p>
        </p:txBody>
      </p:sp>
      <p:sp>
        <p:nvSpPr>
          <p:cNvPr id="10" name="Content Placeholder 9"/>
          <p:cNvSpPr>
            <a:spLocks noGrp="1"/>
          </p:cNvSpPr>
          <p:nvPr>
            <p:ph sz="half" idx="1"/>
          </p:nvPr>
        </p:nvSpPr>
        <p:spPr>
          <a:xfrm>
            <a:off x="263236" y="1163782"/>
            <a:ext cx="4923905" cy="4962382"/>
          </a:xfrm>
        </p:spPr>
        <p:txBody>
          <a:bodyPr>
            <a:normAutofit lnSpcReduction="10000"/>
          </a:bodyPr>
          <a:lstStyle/>
          <a:p>
            <a:pPr marL="0" indent="0">
              <a:buNone/>
            </a:pPr>
            <a:r>
              <a:rPr lang="en-US" dirty="0" smtClean="0">
                <a:latin typeface="Georgia" panose="02040502050405020303" pitchFamily="18" charset="0"/>
              </a:rPr>
              <a:t>Burden shift</a:t>
            </a:r>
          </a:p>
          <a:p>
            <a:pPr marL="914400" lvl="1" indent="-514350">
              <a:buAutoNum type="arabicPeriod"/>
            </a:pPr>
            <a:r>
              <a:rPr lang="en-US" u="sng" dirty="0" smtClean="0">
                <a:latin typeface="Georgia" panose="02040502050405020303" pitchFamily="18" charset="0"/>
              </a:rPr>
              <a:t>Disclosure </a:t>
            </a:r>
            <a:r>
              <a:rPr lang="en-US" u="sng" dirty="0">
                <a:latin typeface="Georgia" panose="02040502050405020303" pitchFamily="18" charset="0"/>
              </a:rPr>
              <a:t>of disability </a:t>
            </a:r>
          </a:p>
          <a:p>
            <a:pPr marL="400050" lvl="1" indent="0">
              <a:buNone/>
            </a:pPr>
            <a:r>
              <a:rPr lang="en-US" dirty="0" smtClean="0">
                <a:latin typeface="Georgia" panose="02040502050405020303" pitchFamily="18" charset="0"/>
              </a:rPr>
              <a:t>(If </a:t>
            </a:r>
            <a:r>
              <a:rPr lang="en-US" dirty="0">
                <a:latin typeface="Georgia" panose="02040502050405020303" pitchFamily="18" charset="0"/>
              </a:rPr>
              <a:t>you want the school to provide an academic adjustment, you </a:t>
            </a:r>
            <a:r>
              <a:rPr lang="en-US" i="1" dirty="0">
                <a:latin typeface="Georgia" panose="02040502050405020303" pitchFamily="18" charset="0"/>
              </a:rPr>
              <a:t>must identify yourself </a:t>
            </a:r>
            <a:r>
              <a:rPr lang="en-US" dirty="0">
                <a:latin typeface="Georgia" panose="02040502050405020303" pitchFamily="18" charset="0"/>
              </a:rPr>
              <a:t>as having a </a:t>
            </a:r>
            <a:r>
              <a:rPr lang="en-US" dirty="0" smtClean="0">
                <a:latin typeface="Georgia" panose="02040502050405020303" pitchFamily="18" charset="0"/>
              </a:rPr>
              <a:t>disability)</a:t>
            </a:r>
          </a:p>
          <a:p>
            <a:pPr marL="400050" lvl="1" indent="0">
              <a:buNone/>
            </a:pPr>
            <a:endParaRPr lang="en-US" dirty="0" smtClean="0">
              <a:latin typeface="Georgia" panose="02040502050405020303" pitchFamily="18" charset="0"/>
            </a:endParaRPr>
          </a:p>
          <a:p>
            <a:pPr marL="857250" lvl="1" indent="-457200">
              <a:buAutoNum type="arabicPeriod" startAt="2"/>
            </a:pPr>
            <a:r>
              <a:rPr lang="en-US" u="sng" dirty="0" smtClean="0">
                <a:latin typeface="Georgia" panose="02040502050405020303" pitchFamily="18" charset="0"/>
              </a:rPr>
              <a:t>Individual needs v. prohibition against discrimination </a:t>
            </a:r>
          </a:p>
          <a:p>
            <a:pPr marL="400050" lvl="1" indent="0">
              <a:buNone/>
            </a:pPr>
            <a:r>
              <a:rPr lang="en-US" dirty="0" smtClean="0">
                <a:latin typeface="Georgia" panose="02040502050405020303" pitchFamily="18" charset="0"/>
              </a:rPr>
              <a:t>(No requirement to provide individual academic plans or change academic expectations)</a:t>
            </a:r>
          </a:p>
          <a:p>
            <a:pPr marL="400050" lvl="1" indent="0">
              <a:buNone/>
            </a:pPr>
            <a:endParaRPr lang="en-US" dirty="0" smtClean="0">
              <a:latin typeface="Georgia" panose="02040502050405020303" pitchFamily="18" charset="0"/>
            </a:endParaRPr>
          </a:p>
          <a:p>
            <a:pPr marL="400050" lvl="1" indent="0">
              <a:buNone/>
            </a:pPr>
            <a:endParaRPr lang="en-US" dirty="0" smtClean="0"/>
          </a:p>
          <a:p>
            <a:pPr marL="914400" lvl="1" indent="-514350">
              <a:buAutoNum type="arabicPeriod"/>
            </a:pPr>
            <a:endParaRPr lang="en-US" dirty="0" smtClean="0"/>
          </a:p>
          <a:p>
            <a:pPr marL="914400" lvl="1" indent="-514350">
              <a:buAutoNum type="arabicPeriod"/>
            </a:pPr>
            <a:endParaRPr lang="en-US" dirty="0"/>
          </a:p>
        </p:txBody>
      </p:sp>
      <p:pic>
        <p:nvPicPr>
          <p:cNvPr id="11" name="Picture 10"/>
          <p:cNvPicPr>
            <a:picLocks noChangeAspect="1"/>
          </p:cNvPicPr>
          <p:nvPr/>
        </p:nvPicPr>
        <p:blipFill>
          <a:blip r:embed="rId3"/>
          <a:stretch>
            <a:fillRect/>
          </a:stretch>
        </p:blipFill>
        <p:spPr>
          <a:xfrm>
            <a:off x="5430982" y="2050474"/>
            <a:ext cx="3255818" cy="2476644"/>
          </a:xfrm>
          <a:prstGeom prst="rect">
            <a:avLst/>
          </a:prstGeom>
        </p:spPr>
      </p:pic>
    </p:spTree>
    <p:extLst>
      <p:ext uri="{BB962C8B-B14F-4D97-AF65-F5344CB8AC3E}">
        <p14:creationId xmlns:p14="http://schemas.microsoft.com/office/powerpoint/2010/main" val="50291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b="1" dirty="0" smtClean="0">
                <a:latin typeface="Algerian" panose="04020705040A02060702" pitchFamily="82" charset="0"/>
              </a:rPr>
              <a:t>Parental Advocacy v. Student Advocacy</a:t>
            </a:r>
            <a:endParaRPr lang="en-US" sz="3600" b="1" dirty="0">
              <a:latin typeface="Algerian" panose="04020705040A02060702" pitchFamily="82" charset="0"/>
            </a:endParaRPr>
          </a:p>
        </p:txBody>
      </p:sp>
      <p:pic>
        <p:nvPicPr>
          <p:cNvPr id="5" name="Picture 4"/>
          <p:cNvPicPr>
            <a:picLocks noChangeAspect="1"/>
          </p:cNvPicPr>
          <p:nvPr/>
        </p:nvPicPr>
        <p:blipFill>
          <a:blip r:embed="rId2"/>
          <a:stretch>
            <a:fillRect/>
          </a:stretch>
        </p:blipFill>
        <p:spPr>
          <a:xfrm>
            <a:off x="5983941" y="1653988"/>
            <a:ext cx="2501295" cy="2579287"/>
          </a:xfrm>
          <a:prstGeom prst="rect">
            <a:avLst/>
          </a:prstGeom>
        </p:spPr>
      </p:pic>
      <p:sp>
        <p:nvSpPr>
          <p:cNvPr id="7" name="TextBox 6"/>
          <p:cNvSpPr txBox="1"/>
          <p:nvPr/>
        </p:nvSpPr>
        <p:spPr>
          <a:xfrm>
            <a:off x="161365" y="1417639"/>
            <a:ext cx="5822576" cy="4524315"/>
          </a:xfrm>
          <a:prstGeom prst="rect">
            <a:avLst/>
          </a:prstGeom>
          <a:noFill/>
        </p:spPr>
        <p:txBody>
          <a:bodyPr wrap="square" rtlCol="0">
            <a:spAutoFit/>
          </a:bodyPr>
          <a:lstStyle/>
          <a:p>
            <a:r>
              <a:rPr lang="en-US" sz="2400" dirty="0" smtClean="0">
                <a:latin typeface="Georgia" panose="02040502050405020303" pitchFamily="18" charset="0"/>
              </a:rPr>
              <a:t>In post-secondary education, you do not have to engage in discussions with parents. A signed FERPA Release allows you to disclose information to a third party, but does not require that you speak with parents, if it impedes your ability to properly address a student’s academic needs. </a:t>
            </a:r>
            <a:endParaRPr lang="en-US" sz="2400" dirty="0">
              <a:latin typeface="Georgia" panose="02040502050405020303" pitchFamily="18" charset="0"/>
            </a:endParaRPr>
          </a:p>
          <a:p>
            <a:r>
              <a:rPr lang="en-US" sz="2400" dirty="0" smtClean="0">
                <a:latin typeface="Georgia" panose="02040502050405020303" pitchFamily="18" charset="0"/>
              </a:rPr>
              <a:t>DRS should encourage student self-advocacy. </a:t>
            </a:r>
          </a:p>
          <a:p>
            <a:endParaRPr lang="en-US" sz="2400" dirty="0" smtClean="0">
              <a:latin typeface="Georgia" panose="02040502050405020303" pitchFamily="18" charset="0"/>
            </a:endParaRPr>
          </a:p>
          <a:p>
            <a:r>
              <a:rPr lang="en-US" sz="2400" dirty="0" smtClean="0">
                <a:latin typeface="Georgia" panose="02040502050405020303" pitchFamily="18" charset="0"/>
              </a:rPr>
              <a:t>     </a:t>
            </a:r>
            <a:r>
              <a:rPr lang="en-US" sz="2400" i="1" dirty="0" smtClean="0">
                <a:latin typeface="Georgia" panose="02040502050405020303" pitchFamily="18" charset="0"/>
              </a:rPr>
              <a:t>*Exception: Legal guardianships</a:t>
            </a:r>
            <a:endParaRPr lang="en-US" sz="2400" i="1" dirty="0">
              <a:latin typeface="Georgia" panose="02040502050405020303" pitchFamily="18" charset="0"/>
            </a:endParaRPr>
          </a:p>
        </p:txBody>
      </p:sp>
    </p:spTree>
    <p:extLst>
      <p:ext uri="{BB962C8B-B14F-4D97-AF65-F5344CB8AC3E}">
        <p14:creationId xmlns:p14="http://schemas.microsoft.com/office/powerpoint/2010/main" val="2421725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14" y="274638"/>
            <a:ext cx="8355285" cy="1143000"/>
          </a:xfrm>
        </p:spPr>
        <p:txBody>
          <a:bodyPr>
            <a:normAutofit fontScale="90000"/>
          </a:bodyPr>
          <a:lstStyle/>
          <a:p>
            <a:r>
              <a:rPr lang="en-US" dirty="0" smtClean="0">
                <a:latin typeface="Algerian" panose="04020705040A02060702" pitchFamily="82" charset="0"/>
              </a:rPr>
              <a:t> </a:t>
            </a:r>
            <a:r>
              <a:rPr lang="en-US" sz="4000" dirty="0" smtClean="0">
                <a:latin typeface="Algerian" panose="04020705040A02060702" pitchFamily="82" charset="0"/>
              </a:rPr>
              <a:t>Requirements to accommodate</a:t>
            </a:r>
            <a:endParaRPr lang="en-US" sz="4000" dirty="0">
              <a:latin typeface="Algerian" panose="04020705040A02060702" pitchFamily="82" charset="0"/>
            </a:endParaRPr>
          </a:p>
        </p:txBody>
      </p:sp>
      <p:sp>
        <p:nvSpPr>
          <p:cNvPr id="3" name="Content Placeholder 2"/>
          <p:cNvSpPr>
            <a:spLocks noGrp="1"/>
          </p:cNvSpPr>
          <p:nvPr>
            <p:ph idx="1"/>
          </p:nvPr>
        </p:nvSpPr>
        <p:spPr>
          <a:xfrm>
            <a:off x="149629" y="1080656"/>
            <a:ext cx="8811491" cy="5045508"/>
          </a:xfrm>
        </p:spPr>
        <p:txBody>
          <a:bodyPr/>
          <a:lstStyle/>
          <a:p>
            <a:pPr marL="0" indent="0" algn="ctr">
              <a:buNone/>
            </a:pPr>
            <a:r>
              <a:rPr lang="en-US" b="1" dirty="0" smtClean="0">
                <a:latin typeface="Georgia" panose="02040502050405020303" pitchFamily="18" charset="0"/>
              </a:rPr>
              <a:t>Moving from K-12 to post-secondary</a:t>
            </a:r>
          </a:p>
          <a:p>
            <a:pPr marL="0" indent="0">
              <a:buNone/>
            </a:pPr>
            <a:r>
              <a:rPr lang="en-US" dirty="0" smtClean="0">
                <a:latin typeface="Georgia" panose="02040502050405020303" pitchFamily="18" charset="0"/>
              </a:rPr>
              <a:t>In post-secondary there is no responsibility to ensure academic success, </a:t>
            </a:r>
            <a:r>
              <a:rPr lang="en-US" u="sng" dirty="0" smtClean="0">
                <a:latin typeface="Georgia" panose="02040502050405020303" pitchFamily="18" charset="0"/>
              </a:rPr>
              <a:t>only access</a:t>
            </a:r>
            <a:r>
              <a:rPr lang="en-US" dirty="0" smtClean="0">
                <a:latin typeface="Georgia" panose="02040502050405020303" pitchFamily="18" charset="0"/>
              </a:rPr>
              <a:t>. </a:t>
            </a:r>
          </a:p>
          <a:p>
            <a:pPr marL="0" indent="0">
              <a:buNone/>
            </a:pPr>
            <a:r>
              <a:rPr lang="en-US" dirty="0" smtClean="0">
                <a:latin typeface="Georgia" panose="02040502050405020303" pitchFamily="18" charset="0"/>
              </a:rPr>
              <a:t>Disabled students must be able to access the educational environment and participate in education as do their non-disabled peers. </a:t>
            </a:r>
          </a:p>
          <a:p>
            <a:pPr>
              <a:buFont typeface="Arial" panose="020B0604020202020204" pitchFamily="34" charset="0"/>
              <a:buChar char="•"/>
            </a:pPr>
            <a:r>
              <a:rPr lang="en-US" dirty="0" smtClean="0">
                <a:latin typeface="Georgia" panose="02040502050405020303" pitchFamily="18" charset="0"/>
              </a:rPr>
              <a:t>Over-accommodating gives disabled students an advantage over non-disabled students.</a:t>
            </a:r>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2416007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15" y="274638"/>
            <a:ext cx="8529852" cy="1143000"/>
          </a:xfrm>
        </p:spPr>
        <p:txBody>
          <a:bodyPr>
            <a:noAutofit/>
          </a:bodyPr>
          <a:lstStyle/>
          <a:p>
            <a:pPr algn="ctr"/>
            <a:r>
              <a:rPr lang="en-US" dirty="0" smtClean="0">
                <a:latin typeface="Algerian" panose="04020705040A02060702" pitchFamily="82" charset="0"/>
              </a:rPr>
              <a:t>“With or Without” </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marL="0" indent="0">
              <a:buNone/>
            </a:pPr>
            <a:r>
              <a:rPr lang="en-US" dirty="0" smtClean="0">
                <a:latin typeface="Georgia" panose="02040502050405020303" pitchFamily="18" charset="0"/>
              </a:rPr>
              <a:t>In order to be eligible for an academic adjustment/accommodation, a student must be able to engage in their education and related activities with or without the academic adjustment/accommodation. </a:t>
            </a:r>
          </a:p>
          <a:p>
            <a:pPr marL="0" indent="0">
              <a:buNone/>
            </a:pPr>
            <a:endParaRPr lang="en-US" dirty="0" smtClean="0">
              <a:latin typeface="Georgia" panose="02040502050405020303" pitchFamily="18" charset="0"/>
            </a:endParaRPr>
          </a:p>
          <a:p>
            <a:pPr marL="0" indent="0">
              <a:buNone/>
            </a:pPr>
            <a:r>
              <a:rPr lang="en-US" b="1" dirty="0" smtClean="0">
                <a:latin typeface="Georgia" panose="02040502050405020303" pitchFamily="18" charset="0"/>
              </a:rPr>
              <a:t>What does that mean?</a:t>
            </a:r>
            <a:endParaRPr lang="en-US" b="1" dirty="0">
              <a:latin typeface="Georgia" panose="02040502050405020303" pitchFamily="18" charset="0"/>
            </a:endParaRPr>
          </a:p>
        </p:txBody>
      </p:sp>
    </p:spTree>
    <p:extLst>
      <p:ext uri="{BB962C8B-B14F-4D97-AF65-F5344CB8AC3E}">
        <p14:creationId xmlns:p14="http://schemas.microsoft.com/office/powerpoint/2010/main" val="4062221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lgerian" panose="04020705040A02060702" pitchFamily="82" charset="0"/>
              </a:rPr>
              <a:t>Scenario	</a:t>
            </a:r>
            <a:endParaRPr lang="en-US" dirty="0">
              <a:latin typeface="Algerian" panose="04020705040A02060702" pitchFamily="82" charset="0"/>
            </a:endParaRPr>
          </a:p>
        </p:txBody>
      </p:sp>
      <p:sp>
        <p:nvSpPr>
          <p:cNvPr id="3" name="Content Placeholder 2"/>
          <p:cNvSpPr>
            <a:spLocks noGrp="1"/>
          </p:cNvSpPr>
          <p:nvPr>
            <p:ph idx="1"/>
          </p:nvPr>
        </p:nvSpPr>
        <p:spPr>
          <a:xfrm>
            <a:off x="133005" y="1263536"/>
            <a:ext cx="8828116" cy="4555373"/>
          </a:xfrm>
        </p:spPr>
        <p:txBody>
          <a:bodyPr>
            <a:normAutofit fontScale="92500"/>
          </a:bodyPr>
          <a:lstStyle/>
          <a:p>
            <a:pPr marL="0" indent="0">
              <a:buNone/>
            </a:pPr>
            <a:r>
              <a:rPr lang="en-US" dirty="0" smtClean="0">
                <a:latin typeface="Georgia" panose="02040502050405020303" pitchFamily="18" charset="0"/>
              </a:rPr>
              <a:t>Casey, a new college admit, comes to DRS to secure academic adjustments and accommodations for the upcoming semester, this student’s first at the college. </a:t>
            </a:r>
          </a:p>
          <a:p>
            <a:pPr marL="0" indent="0">
              <a:buNone/>
            </a:pPr>
            <a:r>
              <a:rPr lang="en-US" dirty="0" smtClean="0">
                <a:latin typeface="Georgia" panose="02040502050405020303" pitchFamily="18" charset="0"/>
              </a:rPr>
              <a:t>At the intake meeting, you learn that Casey cannot read or write due to a disability. In high school, Casey had an IEP that afforded a classroom aide who would read to and write for the student. </a:t>
            </a:r>
          </a:p>
          <a:p>
            <a:pPr marL="0" indent="0">
              <a:buNone/>
            </a:pPr>
            <a:r>
              <a:rPr lang="en-US" b="1" dirty="0">
                <a:latin typeface="Georgia" panose="02040502050405020303" pitchFamily="18" charset="0"/>
              </a:rPr>
              <a:t>D</a:t>
            </a:r>
            <a:r>
              <a:rPr lang="en-US" b="1" dirty="0" smtClean="0">
                <a:latin typeface="Georgia" panose="02040502050405020303" pitchFamily="18" charset="0"/>
              </a:rPr>
              <a:t>o you accommodate this student?</a:t>
            </a:r>
            <a:endParaRPr lang="en-US" b="1" dirty="0">
              <a:latin typeface="Georgia" panose="02040502050405020303" pitchFamily="18" charset="0"/>
            </a:endParaRPr>
          </a:p>
        </p:txBody>
      </p:sp>
    </p:spTree>
    <p:extLst>
      <p:ext uri="{BB962C8B-B14F-4D97-AF65-F5344CB8AC3E}">
        <p14:creationId xmlns:p14="http://schemas.microsoft.com/office/powerpoint/2010/main" val="61955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97034"/>
            <a:ext cx="8229600" cy="415636"/>
          </a:xfrm>
        </p:spPr>
        <p:txBody>
          <a:bodyPr>
            <a:normAutofit fontScale="90000"/>
          </a:bodyPr>
          <a:lstStyle/>
          <a:p>
            <a:pPr algn="l"/>
            <a:r>
              <a:rPr lang="en-US" sz="3100" dirty="0" smtClean="0">
                <a:latin typeface="Georgia" panose="02040502050405020303" pitchFamily="18" charset="0"/>
              </a:rPr>
              <a:t>Can this student </a:t>
            </a:r>
            <a:r>
              <a:rPr lang="en-US" sz="3100" dirty="0">
                <a:latin typeface="Georgia" panose="02040502050405020303" pitchFamily="18" charset="0"/>
              </a:rPr>
              <a:t>engage in their education and related activities with or without the </a:t>
            </a:r>
            <a:r>
              <a:rPr lang="en-US" sz="3100" dirty="0" smtClean="0">
                <a:latin typeface="Georgia" panose="02040502050405020303" pitchFamily="18" charset="0"/>
              </a:rPr>
              <a:t>academic adjustment/accommodation? </a:t>
            </a:r>
            <a:r>
              <a:rPr lang="en-US" dirty="0">
                <a:latin typeface="Georgia" panose="02040502050405020303" pitchFamily="18" charset="0"/>
              </a:rPr>
              <a:t/>
            </a:r>
            <a:br>
              <a:rPr lang="en-US" dirty="0">
                <a:latin typeface="Georgia" panose="02040502050405020303" pitchFamily="18" charset="0"/>
              </a:rPr>
            </a:br>
            <a:endParaRPr lang="en-US" dirty="0"/>
          </a:p>
        </p:txBody>
      </p:sp>
      <p:sp>
        <p:nvSpPr>
          <p:cNvPr id="7" name="Content Placeholder 6"/>
          <p:cNvSpPr>
            <a:spLocks noGrp="1"/>
          </p:cNvSpPr>
          <p:nvPr>
            <p:ph sz="half" idx="1"/>
          </p:nvPr>
        </p:nvSpPr>
        <p:spPr>
          <a:xfrm>
            <a:off x="457200" y="2327564"/>
            <a:ext cx="4038600" cy="3798599"/>
          </a:xfrm>
        </p:spPr>
        <p:txBody>
          <a:bodyPr>
            <a:normAutofit lnSpcReduction="10000"/>
          </a:bodyPr>
          <a:lstStyle/>
          <a:p>
            <a:pPr marL="0" indent="0">
              <a:buNone/>
            </a:pPr>
            <a:r>
              <a:rPr lang="en-US" dirty="0" smtClean="0">
                <a:latin typeface="Georgia" panose="02040502050405020303" pitchFamily="18" charset="0"/>
              </a:rPr>
              <a:t>Since there is no accommodation that can assist Casey in accessing education without fundamentally altering the nature of the service, Casey may not be able to attend classes. </a:t>
            </a:r>
            <a:endParaRPr lang="en-US" dirty="0">
              <a:latin typeface="Georgia" panose="02040502050405020303" pitchFamily="18" charset="0"/>
            </a:endParaRPr>
          </a:p>
        </p:txBody>
      </p:sp>
      <p:pic>
        <p:nvPicPr>
          <p:cNvPr id="9" name="Picture 8"/>
          <p:cNvPicPr>
            <a:picLocks noChangeAspect="1"/>
          </p:cNvPicPr>
          <p:nvPr/>
        </p:nvPicPr>
        <p:blipFill>
          <a:blip r:embed="rId2"/>
          <a:stretch>
            <a:fillRect/>
          </a:stretch>
        </p:blipFill>
        <p:spPr>
          <a:xfrm>
            <a:off x="5237019" y="2473642"/>
            <a:ext cx="2700684" cy="2276475"/>
          </a:xfrm>
          <a:prstGeom prst="rect">
            <a:avLst/>
          </a:prstGeom>
        </p:spPr>
      </p:pic>
    </p:spTree>
    <p:extLst>
      <p:ext uri="{BB962C8B-B14F-4D97-AF65-F5344CB8AC3E}">
        <p14:creationId xmlns:p14="http://schemas.microsoft.com/office/powerpoint/2010/main" val="970135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15" y="274638"/>
            <a:ext cx="8430100" cy="1143000"/>
          </a:xfrm>
        </p:spPr>
        <p:txBody>
          <a:bodyPr>
            <a:normAutofit/>
          </a:bodyPr>
          <a:lstStyle/>
          <a:p>
            <a:r>
              <a:rPr lang="en-US" sz="3200" dirty="0" smtClean="0">
                <a:latin typeface="Algerian" panose="04020705040A02060702" pitchFamily="82" charset="0"/>
              </a:rPr>
              <a:t>Personal Attendants, Tutors, Typists</a:t>
            </a:r>
            <a:endParaRPr lang="en-US" sz="3200" dirty="0">
              <a:latin typeface="Algerian" panose="04020705040A02060702" pitchFamily="82" charset="0"/>
            </a:endParaRPr>
          </a:p>
        </p:txBody>
      </p:sp>
      <p:sp>
        <p:nvSpPr>
          <p:cNvPr id="3" name="Content Placeholder 2"/>
          <p:cNvSpPr>
            <a:spLocks noGrp="1"/>
          </p:cNvSpPr>
          <p:nvPr>
            <p:ph idx="1"/>
          </p:nvPr>
        </p:nvSpPr>
        <p:spPr>
          <a:xfrm>
            <a:off x="331515" y="1246909"/>
            <a:ext cx="8213969" cy="4728724"/>
          </a:xfrm>
        </p:spPr>
        <p:txBody>
          <a:bodyPr>
            <a:noAutofit/>
          </a:bodyPr>
          <a:lstStyle/>
          <a:p>
            <a:pPr marL="0" indent="0">
              <a:buNone/>
            </a:pPr>
            <a:r>
              <a:rPr lang="en-US" dirty="0" smtClean="0">
                <a:latin typeface="Georgia" panose="02040502050405020303" pitchFamily="18" charset="0"/>
              </a:rPr>
              <a:t>We do not provide </a:t>
            </a:r>
            <a:r>
              <a:rPr lang="en-US" dirty="0">
                <a:latin typeface="Georgia" panose="02040502050405020303" pitchFamily="18" charset="0"/>
              </a:rPr>
              <a:t>personal attendants, individually prescribed devices, readers for personal use or study, or other devices or services of a personal nature, such as tutoring and typing. </a:t>
            </a:r>
            <a:endParaRPr lang="en-US" dirty="0" smtClean="0">
              <a:latin typeface="Georgia" panose="02040502050405020303" pitchFamily="18" charset="0"/>
            </a:endParaRPr>
          </a:p>
          <a:p>
            <a:pPr marL="0" indent="0">
              <a:buNone/>
            </a:pPr>
            <a:endParaRPr lang="en-US" dirty="0" smtClean="0">
              <a:latin typeface="Georgia" panose="02040502050405020303" pitchFamily="18" charset="0"/>
            </a:endParaRPr>
          </a:p>
          <a:p>
            <a:pPr marL="0" indent="0">
              <a:buNone/>
            </a:pPr>
            <a:r>
              <a:rPr lang="en-US" dirty="0" smtClean="0">
                <a:latin typeface="Georgia" panose="02040502050405020303" pitchFamily="18" charset="0"/>
              </a:rPr>
              <a:t>What if an outside agency or a parent wants to pay for such services? Are we required to allow them? It depends.</a:t>
            </a:r>
          </a:p>
        </p:txBody>
      </p:sp>
    </p:spTree>
    <p:extLst>
      <p:ext uri="{BB962C8B-B14F-4D97-AF65-F5344CB8AC3E}">
        <p14:creationId xmlns:p14="http://schemas.microsoft.com/office/powerpoint/2010/main" val="2567830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lgerian" panose="04020705040A02060702" pitchFamily="82" charset="0"/>
              </a:rPr>
              <a:t>“Proving” a Disability</a:t>
            </a:r>
            <a:endParaRPr lang="en-US" dirty="0">
              <a:latin typeface="Algerian" panose="04020705040A02060702" pitchFamily="82" charset="0"/>
            </a:endParaRPr>
          </a:p>
        </p:txBody>
      </p:sp>
      <p:sp>
        <p:nvSpPr>
          <p:cNvPr id="3" name="Content Placeholder 2"/>
          <p:cNvSpPr>
            <a:spLocks noGrp="1"/>
          </p:cNvSpPr>
          <p:nvPr>
            <p:ph sz="half" idx="1"/>
          </p:nvPr>
        </p:nvSpPr>
        <p:spPr>
          <a:xfrm>
            <a:off x="266007" y="1417638"/>
            <a:ext cx="5120640" cy="4708525"/>
          </a:xfrm>
        </p:spPr>
        <p:txBody>
          <a:bodyPr>
            <a:normAutofit fontScale="77500" lnSpcReduction="20000"/>
          </a:bodyPr>
          <a:lstStyle/>
          <a:p>
            <a:pPr marL="0" indent="0">
              <a:buNone/>
            </a:pPr>
            <a:r>
              <a:rPr lang="en-US" dirty="0" smtClean="0">
                <a:latin typeface="Georgia" panose="02040502050405020303" pitchFamily="18" charset="0"/>
              </a:rPr>
              <a:t>Students must provide documentation </a:t>
            </a:r>
            <a:r>
              <a:rPr lang="en-US" dirty="0">
                <a:latin typeface="Georgia" panose="02040502050405020303" pitchFamily="18" charset="0"/>
              </a:rPr>
              <a:t>that shows </a:t>
            </a:r>
            <a:r>
              <a:rPr lang="en-US" dirty="0" smtClean="0">
                <a:latin typeface="Georgia" panose="02040502050405020303" pitchFamily="18" charset="0"/>
              </a:rPr>
              <a:t>a </a:t>
            </a:r>
            <a:r>
              <a:rPr lang="en-US" dirty="0">
                <a:latin typeface="Georgia" panose="02040502050405020303" pitchFamily="18" charset="0"/>
              </a:rPr>
              <a:t>current disability and </a:t>
            </a:r>
            <a:r>
              <a:rPr lang="en-US" dirty="0" smtClean="0">
                <a:latin typeface="Georgia" panose="02040502050405020303" pitchFamily="18" charset="0"/>
              </a:rPr>
              <a:t>the need for an </a:t>
            </a:r>
            <a:r>
              <a:rPr lang="en-US" dirty="0">
                <a:latin typeface="Georgia" panose="02040502050405020303" pitchFamily="18" charset="0"/>
              </a:rPr>
              <a:t>academic </a:t>
            </a:r>
            <a:r>
              <a:rPr lang="en-US" dirty="0" smtClean="0">
                <a:latin typeface="Georgia" panose="02040502050405020303" pitchFamily="18" charset="0"/>
              </a:rPr>
              <a:t>adjustments/accommodation.</a:t>
            </a:r>
          </a:p>
          <a:p>
            <a:pPr marL="0" indent="0">
              <a:buNone/>
            </a:pPr>
            <a:endParaRPr lang="en-US" dirty="0" smtClean="0">
              <a:latin typeface="Georgia" panose="02040502050405020303" pitchFamily="18" charset="0"/>
            </a:endParaRPr>
          </a:p>
          <a:p>
            <a:pPr marL="0" indent="0">
              <a:buNone/>
            </a:pPr>
            <a:r>
              <a:rPr lang="en-US" dirty="0">
                <a:latin typeface="Georgia" panose="02040502050405020303" pitchFamily="18" charset="0"/>
              </a:rPr>
              <a:t>Schools may set reasonable standards for </a:t>
            </a:r>
            <a:r>
              <a:rPr lang="en-US" dirty="0" smtClean="0">
                <a:latin typeface="Georgia" panose="02040502050405020303" pitchFamily="18" charset="0"/>
              </a:rPr>
              <a:t>documentation. Colleges may require more documentation than K-12 did.</a:t>
            </a:r>
          </a:p>
          <a:p>
            <a:pPr marL="0" indent="0">
              <a:buNone/>
            </a:pPr>
            <a:endParaRPr lang="en-US" dirty="0" smtClean="0">
              <a:latin typeface="Georgia" panose="02040502050405020303" pitchFamily="18" charset="0"/>
            </a:endParaRPr>
          </a:p>
          <a:p>
            <a:pPr marL="0" indent="0">
              <a:buNone/>
            </a:pPr>
            <a:r>
              <a:rPr lang="en-US" dirty="0" smtClean="0">
                <a:latin typeface="Georgia" panose="02040502050405020303" pitchFamily="18" charset="0"/>
              </a:rPr>
              <a:t>Students must provide </a:t>
            </a:r>
            <a:r>
              <a:rPr lang="en-US" dirty="0">
                <a:latin typeface="Georgia" panose="02040502050405020303" pitchFamily="18" charset="0"/>
              </a:rPr>
              <a:t>documentation prepared by an appropriate professional, such as a medical doctor, psychologist or other qualified </a:t>
            </a:r>
            <a:r>
              <a:rPr lang="en-US" dirty="0" smtClean="0">
                <a:latin typeface="Georgia" panose="02040502050405020303" pitchFamily="18" charset="0"/>
              </a:rPr>
              <a:t>diagnostician. </a:t>
            </a:r>
            <a:endParaRPr lang="en-US" dirty="0">
              <a:latin typeface="Georgia" panose="02040502050405020303" pitchFamily="18" charset="0"/>
            </a:endParaRPr>
          </a:p>
        </p:txBody>
      </p:sp>
      <p:pic>
        <p:nvPicPr>
          <p:cNvPr id="4" name="Picture 3"/>
          <p:cNvPicPr>
            <a:picLocks noChangeAspect="1"/>
          </p:cNvPicPr>
          <p:nvPr/>
        </p:nvPicPr>
        <p:blipFill>
          <a:blip r:embed="rId2"/>
          <a:stretch>
            <a:fillRect/>
          </a:stretch>
        </p:blipFill>
        <p:spPr>
          <a:xfrm>
            <a:off x="5688330" y="2028305"/>
            <a:ext cx="2998470" cy="2709950"/>
          </a:xfrm>
          <a:prstGeom prst="rect">
            <a:avLst/>
          </a:prstGeom>
        </p:spPr>
      </p:pic>
    </p:spTree>
    <p:extLst>
      <p:ext uri="{BB962C8B-B14F-4D97-AF65-F5344CB8AC3E}">
        <p14:creationId xmlns:p14="http://schemas.microsoft.com/office/powerpoint/2010/main" val="4111048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10554</TotalTime>
  <Words>640</Words>
  <Application>Microsoft Office PowerPoint</Application>
  <PresentationFormat>On-screen Show (4:3)</PresentationFormat>
  <Paragraphs>57</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Algerian</vt:lpstr>
      <vt:lpstr>Arial</vt:lpstr>
      <vt:lpstr>Calibri</vt:lpstr>
      <vt:lpstr>Calibri Light</vt:lpstr>
      <vt:lpstr>Georgia</vt:lpstr>
      <vt:lpstr>Office Theme</vt:lpstr>
      <vt:lpstr>  </vt:lpstr>
      <vt:lpstr>Transition from K-12 to College</vt:lpstr>
      <vt:lpstr>Parental Advocacy v. Student Advocacy</vt:lpstr>
      <vt:lpstr> Requirements to accommodate</vt:lpstr>
      <vt:lpstr>“With or Without” </vt:lpstr>
      <vt:lpstr>Scenario </vt:lpstr>
      <vt:lpstr>Can this student engage in their education and related activities with or without the academic adjustment/accommodation?  </vt:lpstr>
      <vt:lpstr>Personal Attendants, Tutors, Typists</vt:lpstr>
      <vt:lpstr>“Proving” a Disability</vt:lpstr>
      <vt:lpstr>Who pays?</vt:lpstr>
      <vt:lpstr>PowerPoint Presentation</vt:lpstr>
      <vt:lpstr>PowerPoint Presentation</vt:lpstr>
    </vt:vector>
  </TitlesOfParts>
  <Company>rio salado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magdalena soto</dc:creator>
  <cp:lastModifiedBy>Flores,Melissa</cp:lastModifiedBy>
  <cp:revision>181</cp:revision>
  <cp:lastPrinted>2018-09-10T15:31:16Z</cp:lastPrinted>
  <dcterms:created xsi:type="dcterms:W3CDTF">2017-06-15T17:32:31Z</dcterms:created>
  <dcterms:modified xsi:type="dcterms:W3CDTF">2020-01-27T15:02:08Z</dcterms:modified>
</cp:coreProperties>
</file>