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271" r:id="rId3"/>
    <p:sldId id="272" r:id="rId4"/>
    <p:sldId id="261" r:id="rId5"/>
    <p:sldId id="259" r:id="rId6"/>
    <p:sldId id="269" r:id="rId7"/>
    <p:sldId id="273" r:id="rId8"/>
    <p:sldId id="274" r:id="rId9"/>
    <p:sldId id="275" r:id="rId10"/>
    <p:sldId id="278" r:id="rId11"/>
    <p:sldId id="279" r:id="rId12"/>
    <p:sldId id="281" r:id="rId13"/>
    <p:sldId id="280" r:id="rId14"/>
    <p:sldId id="25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8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3749"/>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6095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209160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79062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236742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1515" y="274638"/>
            <a:ext cx="8229600" cy="11430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cxnSp>
        <p:nvCxnSpPr>
          <p:cNvPr id="14" name="Straight Connector 13"/>
          <p:cNvCxnSpPr/>
          <p:nvPr userDrawn="1"/>
        </p:nvCxnSpPr>
        <p:spPr>
          <a:xfrm>
            <a:off x="403497" y="1137763"/>
            <a:ext cx="8235305" cy="0"/>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022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92970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11226" y="-332128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300760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64589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76419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3267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56379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EEDF1-24C4-F249-AA09-320D6DE1BC36}" type="datetimeFigureOut">
              <a:rPr lang="en-US" smtClean="0"/>
              <a:t>4/19/2019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66779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EEDF1-24C4-F249-AA09-320D6DE1BC36}" type="datetimeFigureOut">
              <a:rPr lang="en-US" smtClean="0"/>
              <a:t>4/19/2019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854A0-AD48-CF47-B94C-5C85BFD8FDBE}" type="slidenum">
              <a:rPr lang="en-US" smtClean="0"/>
              <a:t>‹#›</a:t>
            </a:fld>
            <a:endParaRPr lang="en-US" dirty="0"/>
          </a:p>
        </p:txBody>
      </p:sp>
      <p:pic>
        <p:nvPicPr>
          <p:cNvPr id="7" name="Picture 6" descr="footer@3x.png"/>
          <p:cNvPicPr>
            <a:picLocks noChangeAspect="1"/>
          </p:cNvPicPr>
          <p:nvPr userDrawn="1"/>
        </p:nvPicPr>
        <p:blipFill rotWithShape="1">
          <a:blip r:embed="rId13">
            <a:extLst>
              <a:ext uri="{28A0092B-C50C-407E-A947-70E740481C1C}">
                <a14:useLocalDpi xmlns:a14="http://schemas.microsoft.com/office/drawing/2010/main" val="0"/>
              </a:ext>
            </a:extLst>
          </a:blip>
          <a:srcRect l="26308" t="55982" r="4350" b="27430"/>
          <a:stretch/>
        </p:blipFill>
        <p:spPr>
          <a:xfrm>
            <a:off x="0" y="4994259"/>
            <a:ext cx="9144000" cy="1863742"/>
          </a:xfrm>
          <a:prstGeom prst="rect">
            <a:avLst/>
          </a:prstGeom>
        </p:spPr>
      </p:pic>
      <p:pic>
        <p:nvPicPr>
          <p:cNvPr id="8" name="Picture 7" descr="DO_logo_white_hor@3x.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694079" y="5905826"/>
            <a:ext cx="2084836" cy="453225"/>
          </a:xfrm>
          <a:prstGeom prst="rect">
            <a:avLst/>
          </a:prstGeom>
        </p:spPr>
      </p:pic>
      <p:sp>
        <p:nvSpPr>
          <p:cNvPr id="9" name="TextBox 8"/>
          <p:cNvSpPr txBox="1"/>
          <p:nvPr userDrawn="1"/>
        </p:nvSpPr>
        <p:spPr>
          <a:xfrm>
            <a:off x="1305770" y="6474585"/>
            <a:ext cx="7578217" cy="230832"/>
          </a:xfrm>
          <a:prstGeom prst="rect">
            <a:avLst/>
          </a:prstGeom>
          <a:noFill/>
        </p:spPr>
        <p:txBody>
          <a:bodyPr wrap="square" rtlCol="0">
            <a:spAutoFit/>
          </a:bodyPr>
          <a:lstStyle/>
          <a:p>
            <a:pPr algn="r"/>
            <a:r>
              <a:rPr lang="en-US" sz="900" spc="300" dirty="0" smtClean="0">
                <a:solidFill>
                  <a:schemeClr val="bg1"/>
                </a:solidFill>
                <a:latin typeface="Calibri Light"/>
                <a:cs typeface="Calibri Light"/>
              </a:rPr>
              <a:t>Chandler-Gilbert | Estrella Mountain | GateWay | Glendale | Mesa | Paradise Valley | Phoenix | Rio Salado | Scottsdale | South Mountain</a:t>
            </a:r>
            <a:endParaRPr lang="en-US" sz="900" spc="300" dirty="0">
              <a:solidFill>
                <a:schemeClr val="bg1"/>
              </a:solidFill>
              <a:latin typeface="Calibri Light"/>
              <a:cs typeface="Calibri Light"/>
            </a:endParaRPr>
          </a:p>
        </p:txBody>
      </p:sp>
    </p:spTree>
    <p:extLst>
      <p:ext uri="{BB962C8B-B14F-4D97-AF65-F5344CB8AC3E}">
        <p14:creationId xmlns:p14="http://schemas.microsoft.com/office/powerpoint/2010/main" val="243580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50" y="1333500"/>
            <a:ext cx="6667500" cy="4191000"/>
          </a:xfrm>
          <a:prstGeom prst="rect">
            <a:avLst/>
          </a:prstGeom>
        </p:spPr>
      </p:pic>
      <p:sp>
        <p:nvSpPr>
          <p:cNvPr id="3" name="TextBox 2"/>
          <p:cNvSpPr txBox="1"/>
          <p:nvPr/>
        </p:nvSpPr>
        <p:spPr>
          <a:xfrm>
            <a:off x="1745672" y="498764"/>
            <a:ext cx="6997285" cy="830997"/>
          </a:xfrm>
          <a:prstGeom prst="rect">
            <a:avLst/>
          </a:prstGeom>
          <a:noFill/>
        </p:spPr>
        <p:txBody>
          <a:bodyPr wrap="square" rtlCol="0">
            <a:spAutoFit/>
          </a:bodyPr>
          <a:lstStyle/>
          <a:p>
            <a:pPr algn="ctr"/>
            <a:r>
              <a:rPr lang="en-US" sz="4800" dirty="0" smtClean="0">
                <a:solidFill>
                  <a:srgbClr val="0070C0"/>
                </a:solidFill>
                <a:effectLst>
                  <a:outerShdw blurRad="38100" dist="38100" dir="2700000" algn="tl">
                    <a:srgbClr val="000000">
                      <a:alpha val="43137"/>
                    </a:srgbClr>
                  </a:outerShdw>
                </a:effectLst>
              </a:rPr>
              <a:t>                  </a:t>
            </a:r>
            <a:r>
              <a:rPr lang="en-US" sz="4800" u="sng" dirty="0" smtClean="0">
                <a:solidFill>
                  <a:srgbClr val="0070C0"/>
                </a:solidFill>
                <a:effectLst>
                  <a:outerShdw blurRad="38100" dist="38100" dir="2700000" algn="tl">
                    <a:srgbClr val="000000">
                      <a:alpha val="43137"/>
                    </a:srgbClr>
                  </a:outerShdw>
                </a:effectLst>
              </a:rPr>
              <a:t>SCENARIOS</a:t>
            </a:r>
            <a:endParaRPr lang="en-US" sz="4800" u="sng" dirty="0">
              <a:solidFill>
                <a:srgbClr val="0070C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042" y="498764"/>
            <a:ext cx="2181840" cy="2257425"/>
          </a:xfrm>
          <a:prstGeom prst="rect">
            <a:avLst/>
          </a:prstGeom>
        </p:spPr>
      </p:pic>
    </p:spTree>
    <p:extLst>
      <p:ext uri="{BB962C8B-B14F-4D97-AF65-F5344CB8AC3E}">
        <p14:creationId xmlns:p14="http://schemas.microsoft.com/office/powerpoint/2010/main" val="1893732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a:xfrm>
            <a:off x="457200" y="1163782"/>
            <a:ext cx="8229600" cy="4962381"/>
          </a:xfrm>
        </p:spPr>
        <p:txBody>
          <a:bodyPr/>
          <a:lstStyle/>
          <a:p>
            <a:pPr marL="0" indent="0">
              <a:buNone/>
            </a:pPr>
            <a:r>
              <a:rPr lang="en-US" dirty="0" smtClean="0"/>
              <a:t> A </a:t>
            </a:r>
            <a:r>
              <a:rPr lang="en-US" dirty="0"/>
              <a:t>faculty </a:t>
            </a:r>
            <a:r>
              <a:rPr lang="en-US" dirty="0" smtClean="0"/>
              <a:t>member</a:t>
            </a:r>
            <a:r>
              <a:rPr lang="en-US" dirty="0"/>
              <a:t> </a:t>
            </a:r>
            <a:r>
              <a:rPr lang="en-US" dirty="0" smtClean="0"/>
              <a:t>is approached by a student, </a:t>
            </a:r>
            <a:r>
              <a:rPr lang="en-US" dirty="0"/>
              <a:t>Laurel, </a:t>
            </a:r>
            <a:r>
              <a:rPr lang="en-US" dirty="0" smtClean="0"/>
              <a:t>who tells him that her friend (also a student) was </a:t>
            </a:r>
            <a:r>
              <a:rPr lang="en-US" dirty="0"/>
              <a:t>sexually </a:t>
            </a:r>
            <a:r>
              <a:rPr lang="en-US" dirty="0" smtClean="0"/>
              <a:t>harassed by an MCCCD classmate, </a:t>
            </a:r>
            <a:r>
              <a:rPr lang="en-US" dirty="0"/>
              <a:t>but doesn’t want to take action. </a:t>
            </a:r>
            <a:r>
              <a:rPr lang="en-US" dirty="0" smtClean="0"/>
              <a:t>The faculty member gives Laurel the name of the Title IX Coordinator and tells Laurel to share that information with her friend. The faculty member also encourages Laurel to have her friend make contact with the TIX Coordinator.</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35964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a:t>
            </a:r>
            <a:r>
              <a:rPr lang="en-US" dirty="0" smtClean="0"/>
              <a:t>to </a:t>
            </a:r>
            <a:r>
              <a:rPr lang="en-US" dirty="0" smtClean="0"/>
              <a:t>Scenario #5</a:t>
            </a:r>
            <a:endParaRPr lang="en-US" dirty="0"/>
          </a:p>
        </p:txBody>
      </p:sp>
      <p:sp>
        <p:nvSpPr>
          <p:cNvPr id="3" name="Content Placeholder 2"/>
          <p:cNvSpPr>
            <a:spLocks noGrp="1"/>
          </p:cNvSpPr>
          <p:nvPr>
            <p:ph idx="1"/>
          </p:nvPr>
        </p:nvSpPr>
        <p:spPr>
          <a:xfrm>
            <a:off x="457200" y="1205346"/>
            <a:ext cx="8229600" cy="4920818"/>
          </a:xfrm>
        </p:spPr>
        <p:txBody>
          <a:bodyPr/>
          <a:lstStyle/>
          <a:p>
            <a:r>
              <a:rPr lang="en-US" dirty="0" smtClean="0"/>
              <a:t>While Laurel has no responsibility to report the alleged harassment to the TIX Coordinator, the faculty member does. The faculty member should tell the student that she is a mandatory reporter and if she learns of possible violations of the TIX policy, she is required to report it for investigation. The TIX Coordinator should report the information to the TIX Coordinator. </a:t>
            </a:r>
            <a:endParaRPr lang="en-US" dirty="0"/>
          </a:p>
        </p:txBody>
      </p:sp>
    </p:spTree>
    <p:extLst>
      <p:ext uri="{BB962C8B-B14F-4D97-AF65-F5344CB8AC3E}">
        <p14:creationId xmlns:p14="http://schemas.microsoft.com/office/powerpoint/2010/main" val="3210836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#6</a:t>
            </a:r>
            <a:endParaRPr lang="en-US" dirty="0"/>
          </a:p>
        </p:txBody>
      </p:sp>
      <p:sp>
        <p:nvSpPr>
          <p:cNvPr id="3" name="Content Placeholder 2"/>
          <p:cNvSpPr>
            <a:spLocks noGrp="1"/>
          </p:cNvSpPr>
          <p:nvPr>
            <p:ph idx="1"/>
          </p:nvPr>
        </p:nvSpPr>
        <p:spPr>
          <a:xfrm>
            <a:off x="457200" y="1246910"/>
            <a:ext cx="8229600" cy="4879254"/>
          </a:xfrm>
        </p:spPr>
        <p:txBody>
          <a:bodyPr>
            <a:normAutofit fontScale="92500"/>
          </a:bodyPr>
          <a:lstStyle/>
          <a:p>
            <a:pPr marL="0" indent="0">
              <a:buNone/>
            </a:pPr>
            <a:r>
              <a:rPr lang="en-US" dirty="0"/>
              <a:t>Tyler and Jordan are both drinking heavily at an off-campus event. Tyler becomes extremely drunk. Jordan offers to take Tyler home. On the way, Tyler has trouble walking, and makes several wrong turns. Once in Tyler’s </a:t>
            </a:r>
            <a:r>
              <a:rPr lang="en-US" dirty="0" smtClean="0"/>
              <a:t>apartment, </a:t>
            </a:r>
            <a:r>
              <a:rPr lang="en-US" dirty="0"/>
              <a:t>Jordan initiates sexual activity. Tyler looks confused and tries to go to sleep. Jordan has sex with Tyler</a:t>
            </a:r>
            <a:r>
              <a:rPr lang="en-US" dirty="0" smtClean="0"/>
              <a:t>.  Both Tyler and Jordan are MCCCD students. Tyler reports the rape to the TIX Coordinator, institutes a no-contact order, and begins an investigation. </a:t>
            </a:r>
            <a:endParaRPr lang="en-US" dirty="0"/>
          </a:p>
        </p:txBody>
      </p:sp>
    </p:spTree>
    <p:extLst>
      <p:ext uri="{BB962C8B-B14F-4D97-AF65-F5344CB8AC3E}">
        <p14:creationId xmlns:p14="http://schemas.microsoft.com/office/powerpoint/2010/main" val="45101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2" y="110836"/>
            <a:ext cx="8908472" cy="1011382"/>
          </a:xfrm>
        </p:spPr>
        <p:txBody>
          <a:bodyPr>
            <a:noAutofit/>
          </a:bodyPr>
          <a:lstStyle/>
          <a:p>
            <a:pPr algn="ctr"/>
            <a:r>
              <a:rPr lang="en-US" sz="4000" dirty="0" smtClean="0"/>
              <a:t>Response </a:t>
            </a:r>
            <a:r>
              <a:rPr lang="en-US" sz="4000" dirty="0" smtClean="0"/>
              <a:t>to Scenario #6 </a:t>
            </a:r>
            <a:r>
              <a:rPr lang="en-US" sz="4000" dirty="0" smtClean="0"/>
              <a:t>(and more questions)</a:t>
            </a:r>
            <a:endParaRPr lang="en-US" sz="4000" dirty="0"/>
          </a:p>
        </p:txBody>
      </p:sp>
      <p:sp>
        <p:nvSpPr>
          <p:cNvPr id="3" name="Content Placeholder 2"/>
          <p:cNvSpPr>
            <a:spLocks noGrp="1"/>
          </p:cNvSpPr>
          <p:nvPr>
            <p:ph idx="1"/>
          </p:nvPr>
        </p:nvSpPr>
        <p:spPr/>
        <p:txBody>
          <a:bodyPr/>
          <a:lstStyle/>
          <a:p>
            <a:pPr marL="0" indent="0">
              <a:buNone/>
            </a:pPr>
            <a:r>
              <a:rPr lang="en-US" dirty="0" smtClean="0"/>
              <a:t>Since the alleged rape occurred outside of school and there has been no interference with Tyler’s ability to access her education, is there jurisdiction to conduct a Title IX investigation? Why or why not? </a:t>
            </a:r>
            <a:endParaRPr lang="en-US" dirty="0"/>
          </a:p>
        </p:txBody>
      </p:sp>
    </p:spTree>
    <p:extLst>
      <p:ext uri="{BB962C8B-B14F-4D97-AF65-F5344CB8AC3E}">
        <p14:creationId xmlns:p14="http://schemas.microsoft.com/office/powerpoint/2010/main" val="130178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6234" y="-198447"/>
            <a:ext cx="9253970" cy="7102752"/>
          </a:xfrm>
          <a:prstGeom prst="rect">
            <a:avLst/>
          </a:prstGeom>
          <a:solidFill>
            <a:srgbClr val="0C234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solidFill>
                <a:schemeClr val="bg1"/>
              </a:solidFill>
            </a:endParaRPr>
          </a:p>
        </p:txBody>
      </p:sp>
      <p:pic>
        <p:nvPicPr>
          <p:cNvPr id="6" name="Picture 5" descr="DO-white_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8399" y="3130284"/>
            <a:ext cx="2584704" cy="560832"/>
          </a:xfrm>
          <a:prstGeom prst="rect">
            <a:avLst/>
          </a:prstGeom>
        </p:spPr>
      </p:pic>
    </p:spTree>
    <p:extLst>
      <p:ext uri="{BB962C8B-B14F-4D97-AF65-F5344CB8AC3E}">
        <p14:creationId xmlns:p14="http://schemas.microsoft.com/office/powerpoint/2010/main" val="3749365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a:xfrm>
            <a:off x="221673" y="1223404"/>
            <a:ext cx="8752059" cy="5260523"/>
          </a:xfrm>
        </p:spPr>
        <p:txBody>
          <a:bodyPr>
            <a:normAutofit fontScale="85000" lnSpcReduction="10000"/>
          </a:bodyPr>
          <a:lstStyle/>
          <a:p>
            <a:pPr marL="0" indent="0">
              <a:buNone/>
            </a:pPr>
            <a:r>
              <a:rPr lang="en-US" dirty="0"/>
              <a:t>A group of students routinely gathers outside of </a:t>
            </a:r>
            <a:r>
              <a:rPr lang="en-US" dirty="0" smtClean="0"/>
              <a:t>the student center </a:t>
            </a:r>
            <a:r>
              <a:rPr lang="en-US" dirty="0"/>
              <a:t>to publicly rate the bodies of the students passing by. </a:t>
            </a:r>
            <a:endParaRPr lang="en-US" dirty="0" smtClean="0"/>
          </a:p>
          <a:p>
            <a:pPr marL="0" indent="0">
              <a:buNone/>
            </a:pPr>
            <a:r>
              <a:rPr lang="en-US" dirty="0" smtClean="0"/>
              <a:t>When </a:t>
            </a:r>
            <a:r>
              <a:rPr lang="en-US" dirty="0"/>
              <a:t>a student whose body they find attractive passes by, they raise a sign with the number 10 printed on it. When a student whose body they find unattractive passes by, they raise a sign with a lower number printed on it. </a:t>
            </a:r>
            <a:endParaRPr lang="en-US" dirty="0" smtClean="0"/>
          </a:p>
          <a:p>
            <a:pPr marL="0" indent="0">
              <a:buNone/>
            </a:pPr>
            <a:r>
              <a:rPr lang="en-US" dirty="0" smtClean="0"/>
              <a:t>Eventually</a:t>
            </a:r>
            <a:r>
              <a:rPr lang="en-US" dirty="0"/>
              <a:t>, many students start avoiding </a:t>
            </a:r>
            <a:r>
              <a:rPr lang="en-US" dirty="0" smtClean="0"/>
              <a:t>this side of the student center, </a:t>
            </a:r>
            <a:r>
              <a:rPr lang="en-US" dirty="0"/>
              <a:t>choosing instead to take a longer route to the cafeteria, their classes, </a:t>
            </a:r>
            <a:r>
              <a:rPr lang="en-US" dirty="0" smtClean="0"/>
              <a:t>etc.</a:t>
            </a:r>
          </a:p>
          <a:p>
            <a:pPr marL="0" indent="0">
              <a:buNone/>
            </a:pPr>
            <a:r>
              <a:rPr lang="en-US" dirty="0" smtClean="0"/>
              <a:t>There has been no formal complaint involving the students’ behavior, but its occurrence is widely known                      across campus.</a:t>
            </a:r>
            <a:r>
              <a:rPr lang="en-US" dirty="0"/>
              <a:t/>
            </a:r>
            <a:br>
              <a:rPr lang="en-US" dirty="0"/>
            </a:br>
            <a:endParaRPr lang="en-US" dirty="0"/>
          </a:p>
        </p:txBody>
      </p:sp>
    </p:spTree>
    <p:extLst>
      <p:ext uri="{BB962C8B-B14F-4D97-AF65-F5344CB8AC3E}">
        <p14:creationId xmlns:p14="http://schemas.microsoft.com/office/powerpoint/2010/main" val="342774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Scenario #1</a:t>
            </a:r>
            <a:endParaRPr lang="en-US" dirty="0"/>
          </a:p>
        </p:txBody>
      </p:sp>
      <p:sp>
        <p:nvSpPr>
          <p:cNvPr id="3" name="Content Placeholder 2"/>
          <p:cNvSpPr>
            <a:spLocks noGrp="1"/>
          </p:cNvSpPr>
          <p:nvPr>
            <p:ph idx="1"/>
          </p:nvPr>
        </p:nvSpPr>
        <p:spPr>
          <a:xfrm>
            <a:off x="166255" y="1172954"/>
            <a:ext cx="8520545" cy="4953209"/>
          </a:xfrm>
        </p:spPr>
        <p:txBody>
          <a:bodyPr>
            <a:normAutofit fontScale="92500" lnSpcReduction="20000"/>
          </a:bodyPr>
          <a:lstStyle/>
          <a:p>
            <a:pPr marL="0" indent="0">
              <a:buNone/>
            </a:pPr>
            <a:r>
              <a:rPr lang="en-US" dirty="0"/>
              <a:t>The students who are rating their peers are engaging in sexual harassment. By commenting on and evaluating others’ bodies, they are engaging in unwelcome conduct of a sexual nature. Because the routine is so pervasive that many start avoiding the </a:t>
            </a:r>
            <a:r>
              <a:rPr lang="en-US" dirty="0" smtClean="0"/>
              <a:t>space, </a:t>
            </a:r>
            <a:r>
              <a:rPr lang="en-US" dirty="0"/>
              <a:t>the students are </a:t>
            </a:r>
            <a:r>
              <a:rPr lang="en-US" dirty="0" smtClean="0"/>
              <a:t>also creating </a:t>
            </a:r>
            <a:r>
              <a:rPr lang="en-US" dirty="0"/>
              <a:t>a hostile environment. They are interfering with the ability of their fellow students to easily attend class and participate in campus activities, and they are creating a climate in which many feel disrespected and objectified</a:t>
            </a:r>
            <a:r>
              <a:rPr lang="en-US" dirty="0" smtClean="0"/>
              <a:t>. Even if there is no official complaint filed, the Title IX Coordinator should investigate.</a:t>
            </a:r>
            <a:endParaRPr lang="en-US" dirty="0" smtClean="0">
              <a:latin typeface="Arial Narrow" panose="020B0606020202030204" pitchFamily="34" charset="0"/>
            </a:endParaRPr>
          </a:p>
        </p:txBody>
      </p:sp>
    </p:spTree>
    <p:extLst>
      <p:ext uri="{BB962C8B-B14F-4D97-AF65-F5344CB8AC3E}">
        <p14:creationId xmlns:p14="http://schemas.microsoft.com/office/powerpoint/2010/main" val="141210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a:t>
            </a:r>
            <a:endParaRPr lang="en-US" dirty="0"/>
          </a:p>
        </p:txBody>
      </p:sp>
      <p:sp>
        <p:nvSpPr>
          <p:cNvPr id="3" name="Content Placeholder 2"/>
          <p:cNvSpPr>
            <a:spLocks noGrp="1"/>
          </p:cNvSpPr>
          <p:nvPr>
            <p:ph idx="1"/>
          </p:nvPr>
        </p:nvSpPr>
        <p:spPr>
          <a:xfrm>
            <a:off x="208105" y="1274618"/>
            <a:ext cx="8727790" cy="4851545"/>
          </a:xfrm>
        </p:spPr>
        <p:txBody>
          <a:bodyPr>
            <a:normAutofit fontScale="92500" lnSpcReduction="10000"/>
          </a:bodyPr>
          <a:lstStyle/>
          <a:p>
            <a:pPr marL="0" indent="0">
              <a:buNone/>
            </a:pPr>
            <a:r>
              <a:rPr lang="en-US" dirty="0"/>
              <a:t>Jennifer and Nina are always the first two </a:t>
            </a:r>
            <a:r>
              <a:rPr lang="en-US" dirty="0" smtClean="0"/>
              <a:t>students </a:t>
            </a:r>
            <a:r>
              <a:rPr lang="en-US" dirty="0"/>
              <a:t>in their chemistry class. They pass the time before class starts by chatting about </a:t>
            </a:r>
            <a:r>
              <a:rPr lang="en-US" dirty="0" smtClean="0"/>
              <a:t>upcoming assignments </a:t>
            </a:r>
            <a:r>
              <a:rPr lang="en-US" dirty="0"/>
              <a:t>and quizzes. As the semester progresses, their interactions become more flirtatious. One day, as Jennifer is passing Nina on her way to her desk, Nina pats Jennifer on the butt. Jennifer explains to Nina that she doesn’t feel comfortable with that kind of physical contact, but Nina does it again the next day</a:t>
            </a:r>
            <a:r>
              <a:rPr lang="en-US" dirty="0" smtClean="0"/>
              <a:t>. The faculty member witnesses the conduct. But does not say anything because it’s “not his business.”</a:t>
            </a:r>
            <a:endParaRPr lang="en-US" b="1" dirty="0" smtClean="0">
              <a:latin typeface="Arial Narrow" panose="020B0606020202030204" pitchFamily="34" charset="0"/>
            </a:endParaRPr>
          </a:p>
        </p:txBody>
      </p:sp>
    </p:spTree>
    <p:extLst>
      <p:ext uri="{BB962C8B-B14F-4D97-AF65-F5344CB8AC3E}">
        <p14:creationId xmlns:p14="http://schemas.microsoft.com/office/powerpoint/2010/main" val="2087990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Scenario #2</a:t>
            </a:r>
            <a:endParaRPr lang="en-US" dirty="0"/>
          </a:p>
        </p:txBody>
      </p:sp>
      <p:sp>
        <p:nvSpPr>
          <p:cNvPr id="3" name="Content Placeholder 2"/>
          <p:cNvSpPr>
            <a:spLocks noGrp="1"/>
          </p:cNvSpPr>
          <p:nvPr>
            <p:ph idx="1"/>
          </p:nvPr>
        </p:nvSpPr>
        <p:spPr>
          <a:xfrm>
            <a:off x="331515" y="1184564"/>
            <a:ext cx="8355285" cy="4705433"/>
          </a:xfrm>
        </p:spPr>
        <p:txBody>
          <a:bodyPr>
            <a:normAutofit fontScale="92500" lnSpcReduction="10000"/>
          </a:bodyPr>
          <a:lstStyle/>
          <a:p>
            <a:pPr marL="0" indent="0">
              <a:buNone/>
            </a:pPr>
            <a:r>
              <a:rPr lang="en-US" dirty="0"/>
              <a:t>Nina is engaging in non-consensual sexual contact. She is touching Jennifer on a private body part without Jennifer’s consent, and she is not respecting Jennifer’s request that she stop such behavior. Although Jennifer has flirted with Nina, that does not give Nina the right to touch Jennifer in any way that makes Jennifer uncomfortable</a:t>
            </a:r>
            <a:r>
              <a:rPr lang="en-US" dirty="0" smtClean="0"/>
              <a:t>. The faculty member could talk with Jennifer and Nina and then report to the Title IX Coordinator. What should the TIX Coordinator do if Jennifer doesn’t want to file a complaint?</a:t>
            </a:r>
          </a:p>
        </p:txBody>
      </p:sp>
    </p:spTree>
    <p:extLst>
      <p:ext uri="{BB962C8B-B14F-4D97-AF65-F5344CB8AC3E}">
        <p14:creationId xmlns:p14="http://schemas.microsoft.com/office/powerpoint/2010/main" val="2415033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Scenario #3</a:t>
            </a:r>
            <a:endParaRPr lang="en-US" sz="4800" dirty="0"/>
          </a:p>
        </p:txBody>
      </p:sp>
      <p:sp>
        <p:nvSpPr>
          <p:cNvPr id="3" name="Content Placeholder 2"/>
          <p:cNvSpPr>
            <a:spLocks noGrp="1"/>
          </p:cNvSpPr>
          <p:nvPr>
            <p:ph idx="1"/>
          </p:nvPr>
        </p:nvSpPr>
        <p:spPr>
          <a:xfrm>
            <a:off x="1" y="1203037"/>
            <a:ext cx="8961120" cy="4876146"/>
          </a:xfrm>
        </p:spPr>
        <p:txBody>
          <a:bodyPr>
            <a:normAutofit fontScale="85000" lnSpcReduction="20000"/>
          </a:bodyPr>
          <a:lstStyle/>
          <a:p>
            <a:r>
              <a:rPr lang="en-US" dirty="0" smtClean="0"/>
              <a:t>Mallory (not a student) </a:t>
            </a:r>
            <a:r>
              <a:rPr lang="en-US" dirty="0"/>
              <a:t>and </a:t>
            </a:r>
            <a:r>
              <a:rPr lang="en-US" dirty="0" smtClean="0"/>
              <a:t>Nick (MCCCD student) </a:t>
            </a:r>
            <a:r>
              <a:rPr lang="en-US" dirty="0"/>
              <a:t>have been dating for four months. One night, Nick </a:t>
            </a:r>
            <a:r>
              <a:rPr lang="en-US" dirty="0" smtClean="0"/>
              <a:t>tells </a:t>
            </a:r>
            <a:r>
              <a:rPr lang="en-US" dirty="0"/>
              <a:t>Mallory </a:t>
            </a:r>
            <a:r>
              <a:rPr lang="en-US" dirty="0" smtClean="0"/>
              <a:t>he </a:t>
            </a:r>
            <a:r>
              <a:rPr lang="en-US" dirty="0"/>
              <a:t>has developed feelings for someone else </a:t>
            </a:r>
            <a:r>
              <a:rPr lang="en-US" dirty="0" smtClean="0"/>
              <a:t>and breaks up with her. </a:t>
            </a:r>
            <a:r>
              <a:rPr lang="en-US" dirty="0"/>
              <a:t>Mallory feels betrayed and is determined to figure out who Nick’s new crush is. Mallory starts hanging around outside of Nick’s </a:t>
            </a:r>
            <a:r>
              <a:rPr lang="en-US" dirty="0" smtClean="0"/>
              <a:t>apartment and constantly sends him texts </a:t>
            </a:r>
            <a:r>
              <a:rPr lang="en-US" dirty="0"/>
              <a:t>and </a:t>
            </a:r>
            <a:r>
              <a:rPr lang="en-US" dirty="0" smtClean="0"/>
              <a:t>calls. </a:t>
            </a:r>
            <a:r>
              <a:rPr lang="en-US" dirty="0"/>
              <a:t>Nick tells Mallory that she needs to stop contacting him, but she continues anyway. </a:t>
            </a:r>
            <a:r>
              <a:rPr lang="en-US" dirty="0" smtClean="0"/>
              <a:t>Nick finally goes to the Title IX Coordinator to file a complaint against Mallory for stalking, in violation of the Code of Conduct. Given her behavior</a:t>
            </a:r>
            <a:r>
              <a:rPr lang="en-US" dirty="0"/>
              <a:t>, Nick begins to fear for his safety. He’s not sure when he’ll run into Mallory or what state of mind she’ll be in.</a:t>
            </a:r>
            <a:endParaRPr lang="en-US" sz="2000" dirty="0">
              <a:latin typeface="Arial Narrow" panose="020B0606020202030204" pitchFamily="34" charset="0"/>
            </a:endParaRPr>
          </a:p>
        </p:txBody>
      </p:sp>
    </p:spTree>
    <p:extLst>
      <p:ext uri="{BB962C8B-B14F-4D97-AF65-F5344CB8AC3E}">
        <p14:creationId xmlns:p14="http://schemas.microsoft.com/office/powerpoint/2010/main" val="1412449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Scenario #3		</a:t>
            </a:r>
            <a:endParaRPr lang="en-US" dirty="0"/>
          </a:p>
        </p:txBody>
      </p:sp>
      <p:sp>
        <p:nvSpPr>
          <p:cNvPr id="3" name="Content Placeholder 2"/>
          <p:cNvSpPr>
            <a:spLocks noGrp="1"/>
          </p:cNvSpPr>
          <p:nvPr>
            <p:ph idx="1"/>
          </p:nvPr>
        </p:nvSpPr>
        <p:spPr>
          <a:xfrm>
            <a:off x="457200" y="1223404"/>
            <a:ext cx="8229600" cy="4679205"/>
          </a:xfrm>
        </p:spPr>
        <p:txBody>
          <a:bodyPr>
            <a:normAutofit/>
          </a:bodyPr>
          <a:lstStyle/>
          <a:p>
            <a:pPr marL="0" indent="0">
              <a:buNone/>
            </a:pPr>
            <a:r>
              <a:rPr lang="en-US" dirty="0" smtClean="0"/>
              <a:t>While it is likely Mallory is stalking Nick, the college has no jurisdiction to investigate the complaint. The Title IX Coordinator should discuss interim measures with Nick and refer him to the Public Safety Department and the local police to discuss his legal options. </a:t>
            </a:r>
          </a:p>
          <a:p>
            <a:pPr marL="0" indent="0">
              <a:buNone/>
            </a:pPr>
            <a:r>
              <a:rPr lang="en-US" dirty="0" smtClean="0"/>
              <a:t>Can you trespass Mallory from your campus? Should you?</a:t>
            </a:r>
            <a:endParaRPr lang="en-US" dirty="0"/>
          </a:p>
        </p:txBody>
      </p:sp>
    </p:spTree>
    <p:extLst>
      <p:ext uri="{BB962C8B-B14F-4D97-AF65-F5344CB8AC3E}">
        <p14:creationId xmlns:p14="http://schemas.microsoft.com/office/powerpoint/2010/main" val="1879080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a:xfrm>
            <a:off x="331515" y="1108364"/>
            <a:ext cx="8528706" cy="5017799"/>
          </a:xfrm>
        </p:spPr>
        <p:txBody>
          <a:bodyPr>
            <a:normAutofit fontScale="85000" lnSpcReduction="10000"/>
          </a:bodyPr>
          <a:lstStyle/>
          <a:p>
            <a:pPr marL="0" indent="0">
              <a:buNone/>
            </a:pPr>
            <a:r>
              <a:rPr lang="en-US" dirty="0"/>
              <a:t>Gavin, a rising masculine-identified </a:t>
            </a:r>
            <a:r>
              <a:rPr lang="en-US" dirty="0" smtClean="0"/>
              <a:t>second-year student, began his education as </a:t>
            </a:r>
            <a:r>
              <a:rPr lang="en-US" dirty="0"/>
              <a:t>a feminine-identified </a:t>
            </a:r>
            <a:r>
              <a:rPr lang="en-US" dirty="0" smtClean="0"/>
              <a:t>student last year. </a:t>
            </a:r>
            <a:r>
              <a:rPr lang="en-US" dirty="0"/>
              <a:t>He has since come out as transgender and now openly expresses his gender identity by living as a man. On a school-sponsored, study-away trip </a:t>
            </a:r>
            <a:r>
              <a:rPr lang="en-US" dirty="0" smtClean="0"/>
              <a:t>to a California community college, </a:t>
            </a:r>
            <a:r>
              <a:rPr lang="en-US" dirty="0"/>
              <a:t>Gavin is </a:t>
            </a:r>
            <a:r>
              <a:rPr lang="en-US" dirty="0" smtClean="0"/>
              <a:t>groped </a:t>
            </a:r>
            <a:r>
              <a:rPr lang="en-US" dirty="0"/>
              <a:t>on the chest and genitals by </a:t>
            </a:r>
            <a:r>
              <a:rPr lang="en-US" dirty="0" smtClean="0"/>
              <a:t>a student from the CA school. He reports the conduct to the Title IX Coordinator in an email the day after it happens. The TIX Coordinator tells Gavin to report the conduct to the CA school’s TIX Coordinator, since it is in their jurisdiction. The trip ends the next day and so Gavin just decides to forget about what happened. </a:t>
            </a:r>
            <a:endParaRPr lang="en-US" dirty="0"/>
          </a:p>
        </p:txBody>
      </p:sp>
    </p:spTree>
    <p:extLst>
      <p:ext uri="{BB962C8B-B14F-4D97-AF65-F5344CB8AC3E}">
        <p14:creationId xmlns:p14="http://schemas.microsoft.com/office/powerpoint/2010/main" val="22064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r>
              <a:rPr lang="en-US" dirty="0" smtClean="0"/>
              <a:t> </a:t>
            </a:r>
            <a:r>
              <a:rPr lang="en-US" dirty="0" smtClean="0"/>
              <a:t>to Scenario #4</a:t>
            </a:r>
            <a:endParaRPr lang="en-US" dirty="0"/>
          </a:p>
        </p:txBody>
      </p:sp>
      <p:sp>
        <p:nvSpPr>
          <p:cNvPr id="3" name="Content Placeholder 2"/>
          <p:cNvSpPr>
            <a:spLocks noGrp="1"/>
          </p:cNvSpPr>
          <p:nvPr>
            <p:ph idx="1"/>
          </p:nvPr>
        </p:nvSpPr>
        <p:spPr>
          <a:xfrm>
            <a:off x="182880" y="1210792"/>
            <a:ext cx="8778240" cy="4553081"/>
          </a:xfrm>
        </p:spPr>
        <p:txBody>
          <a:bodyPr>
            <a:normAutofit/>
          </a:bodyPr>
          <a:lstStyle/>
          <a:p>
            <a:r>
              <a:rPr lang="en-US" dirty="0" smtClean="0"/>
              <a:t>The MCCCD Title IX Coordinator has jurisdiction to address the complaint. There should be coordination between the CA school’s TIX Coordinator, since the conduct may also require investigation by them. Since MCCCD cannot compel the CA school student to submit to an investigation meeting, the two TIX Coordinators should investigate together or share information. </a:t>
            </a:r>
            <a:endParaRPr lang="en-US" dirty="0"/>
          </a:p>
        </p:txBody>
      </p:sp>
    </p:spTree>
    <p:extLst>
      <p:ext uri="{BB962C8B-B14F-4D97-AF65-F5344CB8AC3E}">
        <p14:creationId xmlns:p14="http://schemas.microsoft.com/office/powerpoint/2010/main" val="1331171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1359</TotalTime>
  <Words>913</Words>
  <Application>Microsoft Office PowerPoint</Application>
  <PresentationFormat>On-screen Show (4:3)</PresentationFormat>
  <Paragraphs>30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Narrow</vt:lpstr>
      <vt:lpstr>Calibri</vt:lpstr>
      <vt:lpstr>Calibri Light</vt:lpstr>
      <vt:lpstr>Office Theme</vt:lpstr>
      <vt:lpstr>PowerPoint Presentation</vt:lpstr>
      <vt:lpstr>Scenario #1</vt:lpstr>
      <vt:lpstr>Response to Scenario #1</vt:lpstr>
      <vt:lpstr>Scenario #2 </vt:lpstr>
      <vt:lpstr>Response to Scenario #2</vt:lpstr>
      <vt:lpstr>Scenario #3</vt:lpstr>
      <vt:lpstr>Response to Scenario #3  </vt:lpstr>
      <vt:lpstr>Scenario #4</vt:lpstr>
      <vt:lpstr>Response to Scenario #4</vt:lpstr>
      <vt:lpstr>Scenario #5</vt:lpstr>
      <vt:lpstr>Response to Scenario #5</vt:lpstr>
      <vt:lpstr>Scenario #6</vt:lpstr>
      <vt:lpstr>Response to Scenario #6 (and more questions)</vt:lpstr>
      <vt:lpstr>PowerPoint Presentation</vt:lpstr>
    </vt:vector>
  </TitlesOfParts>
  <Company>rio salado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magdalena soto</dc:creator>
  <cp:lastModifiedBy>Flores,Melissa</cp:lastModifiedBy>
  <cp:revision>52</cp:revision>
  <dcterms:created xsi:type="dcterms:W3CDTF">2017-06-15T17:32:31Z</dcterms:created>
  <dcterms:modified xsi:type="dcterms:W3CDTF">2019-04-19T14:28:37Z</dcterms:modified>
</cp:coreProperties>
</file>